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1" r:id="rId5"/>
    <p:sldId id="262" r:id="rId6"/>
  </p:sldIdLst>
  <p:sldSz cx="9144000" cy="6858000" type="screen4x3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DE40-C8A0-4C7D-8EAA-56623C3BFC5D}" type="datetimeFigureOut">
              <a:rPr lang="de-DE" smtClean="0"/>
              <a:pPr/>
              <a:t>27.08.2016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A36E1-4BB9-4A6B-9929-6C34CC5AD6D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erade Verbindung 23"/>
          <p:cNvCxnSpPr>
            <a:endCxn id="22" idx="0"/>
          </p:cNvCxnSpPr>
          <p:nvPr/>
        </p:nvCxnSpPr>
        <p:spPr>
          <a:xfrm>
            <a:off x="6520118" y="4182909"/>
            <a:ext cx="0" cy="1888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endCxn id="14" idx="0"/>
          </p:cNvCxnSpPr>
          <p:nvPr/>
        </p:nvCxnSpPr>
        <p:spPr>
          <a:xfrm>
            <a:off x="8307006" y="4182912"/>
            <a:ext cx="0" cy="194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4503891" y="4182912"/>
            <a:ext cx="0" cy="194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12" idx="0"/>
          </p:cNvCxnSpPr>
          <p:nvPr/>
        </p:nvCxnSpPr>
        <p:spPr>
          <a:xfrm flipV="1">
            <a:off x="2807804" y="4182912"/>
            <a:ext cx="0" cy="1831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1168223" y="4182912"/>
            <a:ext cx="0" cy="23048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283968" y="1484784"/>
            <a:ext cx="0" cy="2698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251520" y="476672"/>
            <a:ext cx="8280920" cy="307777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                                                                              6.3.2  Rohrleitungsbau Münster</a:t>
            </a:r>
            <a:endParaRPr lang="de-DE" sz="14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16215" y="4366096"/>
            <a:ext cx="165618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           Kauf. Leitung</a:t>
            </a:r>
          </a:p>
          <a:p>
            <a:pPr algn="ctr"/>
            <a:r>
              <a:rPr lang="de-DE" sz="1200" b="1" dirty="0" smtClean="0"/>
              <a:t>Susanne Daniel</a:t>
            </a:r>
          </a:p>
          <a:p>
            <a:r>
              <a:rPr lang="de-DE" sz="1200" b="1" dirty="0" smtClean="0"/>
              <a:t>   </a:t>
            </a:r>
          </a:p>
          <a:p>
            <a:r>
              <a:rPr lang="de-DE" sz="1200" b="1" dirty="0" smtClean="0"/>
              <a:t> </a:t>
            </a:r>
            <a:r>
              <a:rPr lang="de-DE" sz="1200" b="1" dirty="0" err="1" smtClean="0"/>
              <a:t>Mitarb</a:t>
            </a:r>
            <a:r>
              <a:rPr lang="de-DE" sz="1200" b="1" dirty="0" smtClean="0"/>
              <a:t>.:  Fr. Busch,</a:t>
            </a:r>
          </a:p>
          <a:p>
            <a:r>
              <a:rPr lang="de-DE" sz="1200" b="1" dirty="0" smtClean="0"/>
              <a:t>                 Fr. Reiner, </a:t>
            </a:r>
            <a:endParaRPr lang="de-DE" sz="1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225342" y="5690004"/>
            <a:ext cx="1641903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Bilanzen/Steuern</a:t>
            </a:r>
            <a:endParaRPr lang="de-DE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1979712" y="4366096"/>
            <a:ext cx="1656184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Betriebsstätte </a:t>
            </a:r>
          </a:p>
          <a:p>
            <a:pPr algn="ctr"/>
            <a:r>
              <a:rPr lang="de-DE" sz="1200" b="1" dirty="0" smtClean="0"/>
              <a:t>Münster</a:t>
            </a:r>
          </a:p>
          <a:p>
            <a:r>
              <a:rPr lang="de-DE" sz="1200" b="1" dirty="0" smtClean="0"/>
              <a:t>Leiter: Ernst Behr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- Tiefbau</a:t>
            </a:r>
          </a:p>
          <a:p>
            <a:r>
              <a:rPr lang="de-DE" sz="1200" dirty="0" smtClean="0"/>
              <a:t>- Fernwärme</a:t>
            </a:r>
          </a:p>
          <a:p>
            <a:r>
              <a:rPr lang="de-DE" sz="1200" dirty="0" smtClean="0"/>
              <a:t>- Sanierung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3735543" y="4377065"/>
            <a:ext cx="1836204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Betriebsstätte </a:t>
            </a:r>
          </a:p>
          <a:p>
            <a:pPr algn="ctr"/>
            <a:r>
              <a:rPr lang="de-DE" sz="1200" b="1" dirty="0" smtClean="0"/>
              <a:t>Dortmund</a:t>
            </a:r>
          </a:p>
          <a:p>
            <a:r>
              <a:rPr lang="de-DE" sz="1200" b="1" dirty="0" smtClean="0"/>
              <a:t>Leiter: Thomas Eiche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- Tiefbau</a:t>
            </a:r>
          </a:p>
          <a:p>
            <a:r>
              <a:rPr lang="de-DE" sz="1200" dirty="0" smtClean="0"/>
              <a:t>- Rohrleitungsbau</a:t>
            </a:r>
          </a:p>
          <a:p>
            <a:r>
              <a:rPr lang="de-DE" sz="1200" dirty="0" smtClean="0"/>
              <a:t>- </a:t>
            </a:r>
            <a:r>
              <a:rPr lang="de-DE" sz="1200" dirty="0" err="1" smtClean="0"/>
              <a:t>Kabelbau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440886" y="4377065"/>
            <a:ext cx="173224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Betriebsstätte </a:t>
            </a:r>
          </a:p>
          <a:p>
            <a:pPr algn="ctr"/>
            <a:r>
              <a:rPr lang="de-DE" sz="1200" b="1" dirty="0" smtClean="0"/>
              <a:t>Aachen</a:t>
            </a:r>
          </a:p>
          <a:p>
            <a:r>
              <a:rPr lang="de-DE" sz="1200" b="1" dirty="0" smtClean="0"/>
              <a:t>Leiter: Raik Lange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- </a:t>
            </a:r>
            <a:r>
              <a:rPr lang="de-DE" sz="1200" dirty="0" err="1" smtClean="0"/>
              <a:t>Rohrbau</a:t>
            </a:r>
            <a:endParaRPr lang="de-DE" sz="1200" dirty="0" smtClean="0"/>
          </a:p>
          <a:p>
            <a:r>
              <a:rPr lang="de-DE" sz="1200" dirty="0" smtClean="0"/>
              <a:t>- Gas/Wasser</a:t>
            </a:r>
          </a:p>
          <a:p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3203848" y="1628800"/>
            <a:ext cx="2232248" cy="27699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AMS Stabsstelle FASI Herr Stadie</a:t>
            </a:r>
            <a:endParaRPr lang="de-DE" sz="1200" dirty="0"/>
          </a:p>
        </p:txBody>
      </p:sp>
      <p:cxnSp>
        <p:nvCxnSpPr>
          <p:cNvPr id="20" name="Gerade Verbindung 19"/>
          <p:cNvCxnSpPr/>
          <p:nvPr/>
        </p:nvCxnSpPr>
        <p:spPr>
          <a:xfrm>
            <a:off x="1151112" y="4182909"/>
            <a:ext cx="7155894" cy="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674278" y="4371789"/>
            <a:ext cx="169168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/>
              <a:t>Betriebsstätte Hannover</a:t>
            </a:r>
          </a:p>
          <a:p>
            <a:r>
              <a:rPr lang="de-DE" sz="1200" b="1" dirty="0" smtClean="0"/>
              <a:t>Leiter: Karina Barth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- </a:t>
            </a:r>
            <a:r>
              <a:rPr lang="de-DE" sz="1200" dirty="0" err="1" smtClean="0"/>
              <a:t>Kabelbau</a:t>
            </a:r>
            <a:r>
              <a:rPr lang="de-DE" sz="1200" dirty="0" smtClean="0"/>
              <a:t>, </a:t>
            </a:r>
          </a:p>
          <a:p>
            <a:r>
              <a:rPr lang="de-DE" sz="1200" dirty="0" smtClean="0"/>
              <a:t>- Fernmeldebau</a:t>
            </a:r>
          </a:p>
          <a:p>
            <a:r>
              <a:rPr lang="de-DE" sz="1200" dirty="0" smtClean="0"/>
              <a:t>- </a:t>
            </a:r>
            <a:r>
              <a:rPr lang="de-DE" sz="1200" dirty="0" err="1" smtClean="0"/>
              <a:t>Rohrbau</a:t>
            </a:r>
            <a:endParaRPr lang="de-DE" sz="1200" dirty="0"/>
          </a:p>
        </p:txBody>
      </p:sp>
      <p:pic>
        <p:nvPicPr>
          <p:cNvPr id="28" name="Grafik 27" descr="Logo n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6672"/>
            <a:ext cx="153924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feld 33"/>
          <p:cNvSpPr txBox="1"/>
          <p:nvPr/>
        </p:nvSpPr>
        <p:spPr>
          <a:xfrm>
            <a:off x="4572000" y="1988840"/>
            <a:ext cx="2232248" cy="138499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Fachaufsicht FW 601 / GW 301</a:t>
            </a:r>
          </a:p>
          <a:p>
            <a:pPr algn="ctr"/>
            <a:r>
              <a:rPr lang="de-DE" sz="1200" dirty="0" smtClean="0"/>
              <a:t>Dipl. Ing. Barth, </a:t>
            </a:r>
          </a:p>
          <a:p>
            <a:pPr algn="ctr"/>
            <a:r>
              <a:rPr lang="de-DE" sz="1200" dirty="0" smtClean="0"/>
              <a:t>Fachaufsicht GW 302  R2;GN3</a:t>
            </a:r>
          </a:p>
          <a:p>
            <a:pPr algn="ctr"/>
            <a:r>
              <a:rPr lang="de-DE" sz="1200" dirty="0" smtClean="0"/>
              <a:t>Herr Thomas Eiche</a:t>
            </a:r>
          </a:p>
          <a:p>
            <a:pPr algn="ctr"/>
            <a:r>
              <a:rPr lang="de-DE" sz="1200" dirty="0" smtClean="0"/>
              <a:t>Schweißaufsicht Stahl und PE Dipl.-Ing. Barth  </a:t>
            </a:r>
          </a:p>
          <a:p>
            <a:r>
              <a:rPr lang="de-DE" sz="1200" dirty="0" smtClean="0"/>
              <a:t>Vertretung    Dipl. Ing. Stadie </a:t>
            </a:r>
            <a:endParaRPr lang="de-DE" sz="1200" dirty="0"/>
          </a:p>
        </p:txBody>
      </p:sp>
      <p:sp>
        <p:nvSpPr>
          <p:cNvPr id="35" name="Textfeld 34"/>
          <p:cNvSpPr txBox="1"/>
          <p:nvPr/>
        </p:nvSpPr>
        <p:spPr>
          <a:xfrm>
            <a:off x="1547664" y="2450504"/>
            <a:ext cx="2520280" cy="46166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Controlling: Dipl. Ing. Giebelstein</a:t>
            </a:r>
          </a:p>
          <a:p>
            <a:r>
              <a:rPr lang="de-DE" sz="1200" dirty="0" smtClean="0"/>
              <a:t>                      Dipl. Kfm. Kiewel</a:t>
            </a:r>
            <a:endParaRPr lang="de-DE" sz="1200" dirty="0"/>
          </a:p>
        </p:txBody>
      </p:sp>
      <p:sp>
        <p:nvSpPr>
          <p:cNvPr id="36" name="Textfeld 35"/>
          <p:cNvSpPr txBox="1"/>
          <p:nvPr/>
        </p:nvSpPr>
        <p:spPr>
          <a:xfrm>
            <a:off x="3120058" y="877332"/>
            <a:ext cx="2448272" cy="646331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Geschäftsführung</a:t>
            </a:r>
          </a:p>
          <a:p>
            <a:pPr algn="ctr"/>
            <a:r>
              <a:rPr lang="de-DE" sz="1200" dirty="0" smtClean="0"/>
              <a:t>Dipl. Ing. Giebelstein, </a:t>
            </a:r>
          </a:p>
          <a:p>
            <a:pPr algn="ctr"/>
            <a:r>
              <a:rPr lang="de-DE" sz="1200" dirty="0" smtClean="0"/>
              <a:t>Dipl. Kfm. Kiewel</a:t>
            </a:r>
            <a:endParaRPr lang="de-DE" sz="1200" dirty="0"/>
          </a:p>
        </p:txBody>
      </p:sp>
      <p:sp>
        <p:nvSpPr>
          <p:cNvPr id="37" name="Textfeld 36"/>
          <p:cNvSpPr txBox="1"/>
          <p:nvPr/>
        </p:nvSpPr>
        <p:spPr>
          <a:xfrm>
            <a:off x="1547664" y="3505275"/>
            <a:ext cx="2520280" cy="46166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Kalkulation: Dipl. Ing. Giebelstein</a:t>
            </a:r>
          </a:p>
          <a:p>
            <a:r>
              <a:rPr lang="de-DE" sz="1200" dirty="0" smtClean="0"/>
              <a:t>                      Dipl. Ing. Barth</a:t>
            </a:r>
            <a:endParaRPr lang="de-DE" sz="1200" dirty="0"/>
          </a:p>
        </p:txBody>
      </p:sp>
      <p:sp>
        <p:nvSpPr>
          <p:cNvPr id="38" name="Textfeld 37"/>
          <p:cNvSpPr txBox="1"/>
          <p:nvPr/>
        </p:nvSpPr>
        <p:spPr>
          <a:xfrm>
            <a:off x="4574613" y="3511226"/>
            <a:ext cx="2232248" cy="46166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Organisationsbeauftragter/QM</a:t>
            </a:r>
          </a:p>
          <a:p>
            <a:r>
              <a:rPr lang="de-DE" sz="1200" dirty="0" smtClean="0"/>
              <a:t>Dipl. Ing. Stadie</a:t>
            </a:r>
            <a:endParaRPr lang="de-DE" sz="1200" dirty="0"/>
          </a:p>
        </p:txBody>
      </p:sp>
      <p:cxnSp>
        <p:nvCxnSpPr>
          <p:cNvPr id="41" name="Gerade Verbindung 40"/>
          <p:cNvCxnSpPr>
            <a:stCxn id="35" idx="3"/>
            <a:endCxn id="34" idx="1"/>
          </p:cNvCxnSpPr>
          <p:nvPr/>
        </p:nvCxnSpPr>
        <p:spPr>
          <a:xfrm>
            <a:off x="4067944" y="2681337"/>
            <a:ext cx="504056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230496" y="6072611"/>
            <a:ext cx="1641903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 Buchhaltung</a:t>
            </a:r>
            <a:endParaRPr lang="de-DE" sz="1200" dirty="0"/>
          </a:p>
        </p:txBody>
      </p:sp>
      <p:sp>
        <p:nvSpPr>
          <p:cNvPr id="44" name="Textfeld 43"/>
          <p:cNvSpPr txBox="1"/>
          <p:nvPr/>
        </p:nvSpPr>
        <p:spPr>
          <a:xfrm>
            <a:off x="216215" y="6487720"/>
            <a:ext cx="168016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   Personal</a:t>
            </a:r>
            <a:endParaRPr lang="de-DE" sz="1200" dirty="0"/>
          </a:p>
        </p:txBody>
      </p:sp>
      <p:cxnSp>
        <p:nvCxnSpPr>
          <p:cNvPr id="30" name="Gerade Verbindung 29"/>
          <p:cNvCxnSpPr>
            <a:endCxn id="38" idx="1"/>
          </p:cNvCxnSpPr>
          <p:nvPr/>
        </p:nvCxnSpPr>
        <p:spPr>
          <a:xfrm>
            <a:off x="4092166" y="3736106"/>
            <a:ext cx="482447" cy="595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7440886" y="145232"/>
            <a:ext cx="866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Stand 07/2016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8472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erade Verbindung 27"/>
          <p:cNvCxnSpPr>
            <a:endCxn id="25" idx="1"/>
          </p:cNvCxnSpPr>
          <p:nvPr/>
        </p:nvCxnSpPr>
        <p:spPr>
          <a:xfrm>
            <a:off x="5559487" y="2276872"/>
            <a:ext cx="0" cy="14912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267744" y="2273668"/>
            <a:ext cx="0" cy="1779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043608" y="692696"/>
            <a:ext cx="6048672" cy="30777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                Betriebsstätte  Aachen</a:t>
            </a:r>
            <a:endParaRPr lang="de-DE" sz="1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3203848" y="1268760"/>
            <a:ext cx="172819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</a:t>
            </a:r>
            <a:r>
              <a:rPr lang="de-DE" sz="1200" dirty="0" err="1" smtClean="0"/>
              <a:t>Betriebsstättenleitung</a:t>
            </a:r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           Herr Lange</a:t>
            </a:r>
          </a:p>
          <a:p>
            <a:r>
              <a:rPr lang="de-DE" sz="1200" dirty="0"/>
              <a:t> </a:t>
            </a:r>
            <a:r>
              <a:rPr lang="de-DE" sz="1200" dirty="0" smtClean="0"/>
              <a:t>              </a:t>
            </a:r>
            <a:endParaRPr lang="de-DE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1331640" y="2564904"/>
            <a:ext cx="187220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Mark Dombrowski</a:t>
            </a:r>
          </a:p>
          <a:p>
            <a:r>
              <a:rPr lang="de-DE" sz="1200" dirty="0" smtClean="0"/>
              <a:t>Schwerpunkt: Rohrbau Hausanschlüsse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4824028" y="2560838"/>
            <a:ext cx="187220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Lange Raik</a:t>
            </a:r>
          </a:p>
          <a:p>
            <a:r>
              <a:rPr lang="de-DE" sz="1200" dirty="0" smtClean="0"/>
              <a:t>Schwerpunkt: Rohrbau Hauptleitung</a:t>
            </a:r>
            <a:endParaRPr lang="de-DE" sz="1200" dirty="0"/>
          </a:p>
        </p:txBody>
      </p:sp>
      <p:cxnSp>
        <p:nvCxnSpPr>
          <p:cNvPr id="20" name="Gerade Verbindung 19"/>
          <p:cNvCxnSpPr>
            <a:stCxn id="5" idx="2"/>
          </p:cNvCxnSpPr>
          <p:nvPr/>
        </p:nvCxnSpPr>
        <p:spPr>
          <a:xfrm>
            <a:off x="4067944" y="2099757"/>
            <a:ext cx="0" cy="1771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2267744" y="2276872"/>
            <a:ext cx="3291743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 descr="Logo n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692696"/>
            <a:ext cx="153924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feld 16"/>
          <p:cNvSpPr txBox="1"/>
          <p:nvPr/>
        </p:nvSpPr>
        <p:spPr>
          <a:xfrm>
            <a:off x="2267744" y="364502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Mantik, Walter</a:t>
            </a:r>
            <a:endParaRPr lang="de-DE" sz="1000" dirty="0"/>
          </a:p>
        </p:txBody>
      </p:sp>
      <p:sp>
        <p:nvSpPr>
          <p:cNvPr id="18" name="Textfeld 17"/>
          <p:cNvSpPr txBox="1"/>
          <p:nvPr/>
        </p:nvSpPr>
        <p:spPr>
          <a:xfrm>
            <a:off x="1115616" y="3957009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Dombrowsi</a:t>
            </a:r>
            <a:r>
              <a:rPr lang="de-DE" sz="1000" dirty="0" smtClean="0"/>
              <a:t>, Tim</a:t>
            </a:r>
            <a:endParaRPr lang="de-DE" sz="1000" dirty="0"/>
          </a:p>
        </p:txBody>
      </p:sp>
      <p:sp>
        <p:nvSpPr>
          <p:cNvPr id="19" name="Textfeld 18"/>
          <p:cNvSpPr txBox="1"/>
          <p:nvPr/>
        </p:nvSpPr>
        <p:spPr>
          <a:xfrm>
            <a:off x="1115616" y="364502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Rus, Ioan</a:t>
            </a:r>
            <a:endParaRPr lang="de-DE" sz="1000" dirty="0"/>
          </a:p>
        </p:txBody>
      </p:sp>
      <p:sp>
        <p:nvSpPr>
          <p:cNvPr id="21" name="Textfeld 20"/>
          <p:cNvSpPr txBox="1"/>
          <p:nvPr/>
        </p:nvSpPr>
        <p:spPr>
          <a:xfrm>
            <a:off x="4355976" y="364502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Alles, </a:t>
            </a:r>
            <a:r>
              <a:rPr lang="de-DE" sz="1000" dirty="0" err="1" smtClean="0"/>
              <a:t>Renso</a:t>
            </a:r>
            <a:endParaRPr lang="de-DE" sz="1000" dirty="0"/>
          </a:p>
        </p:txBody>
      </p:sp>
      <p:sp>
        <p:nvSpPr>
          <p:cNvPr id="23" name="Textfeld 22"/>
          <p:cNvSpPr txBox="1"/>
          <p:nvPr/>
        </p:nvSpPr>
        <p:spPr>
          <a:xfrm>
            <a:off x="4355976" y="3929853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Dümmer, Hubert</a:t>
            </a:r>
            <a:endParaRPr lang="de-DE" sz="1000" dirty="0"/>
          </a:p>
        </p:txBody>
      </p:sp>
      <p:sp>
        <p:nvSpPr>
          <p:cNvPr id="25" name="Textfeld 24"/>
          <p:cNvSpPr txBox="1"/>
          <p:nvPr/>
        </p:nvSpPr>
        <p:spPr>
          <a:xfrm>
            <a:off x="5559487" y="3645024"/>
            <a:ext cx="151216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Breuer, Hans-Joachim</a:t>
            </a:r>
            <a:endParaRPr lang="de-DE" sz="1000" dirty="0"/>
          </a:p>
        </p:txBody>
      </p:sp>
      <p:pic>
        <p:nvPicPr>
          <p:cNvPr id="2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4177" y="4076917"/>
            <a:ext cx="195084" cy="126313"/>
          </a:xfrm>
          <a:prstGeom prst="rect">
            <a:avLst/>
          </a:prstGeom>
          <a:noFill/>
        </p:spPr>
      </p:pic>
      <p:sp>
        <p:nvSpPr>
          <p:cNvPr id="2" name="Rechteck 1"/>
          <p:cNvSpPr/>
          <p:nvPr/>
        </p:nvSpPr>
        <p:spPr>
          <a:xfrm>
            <a:off x="7386444" y="5734417"/>
            <a:ext cx="10019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Ersthelfer</a:t>
            </a:r>
          </a:p>
        </p:txBody>
      </p:sp>
      <p:pic>
        <p:nvPicPr>
          <p:cNvPr id="2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594" y="3072583"/>
            <a:ext cx="195084" cy="126313"/>
          </a:xfrm>
          <a:prstGeom prst="rect">
            <a:avLst/>
          </a:prstGeom>
          <a:noFill/>
        </p:spPr>
      </p:pic>
      <p:pic>
        <p:nvPicPr>
          <p:cNvPr id="2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8764" y="3085485"/>
            <a:ext cx="195084" cy="126313"/>
          </a:xfrm>
          <a:prstGeom prst="rect">
            <a:avLst/>
          </a:prstGeom>
          <a:noFill/>
        </p:spPr>
      </p:pic>
      <p:pic>
        <p:nvPicPr>
          <p:cNvPr id="3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60" y="5756817"/>
            <a:ext cx="195084" cy="126313"/>
          </a:xfrm>
          <a:prstGeom prst="rect">
            <a:avLst/>
          </a:prstGeom>
          <a:noFill/>
        </p:spPr>
      </p:pic>
      <p:sp>
        <p:nvSpPr>
          <p:cNvPr id="32" name="Textfeld 31"/>
          <p:cNvSpPr txBox="1"/>
          <p:nvPr/>
        </p:nvSpPr>
        <p:spPr>
          <a:xfrm>
            <a:off x="2267744" y="3953806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Karakus, Ramazan</a:t>
            </a:r>
            <a:endParaRPr lang="de-DE" sz="1000" dirty="0"/>
          </a:p>
        </p:txBody>
      </p:sp>
      <p:pic>
        <p:nvPicPr>
          <p:cNvPr id="3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2330" y="4103004"/>
            <a:ext cx="195084" cy="126313"/>
          </a:xfrm>
          <a:prstGeom prst="rect">
            <a:avLst/>
          </a:prstGeom>
          <a:noFill/>
        </p:spPr>
      </p:pic>
      <p:sp>
        <p:nvSpPr>
          <p:cNvPr id="34" name="Textfeld 33"/>
          <p:cNvSpPr txBox="1"/>
          <p:nvPr/>
        </p:nvSpPr>
        <p:spPr>
          <a:xfrm>
            <a:off x="4499992" y="5734417"/>
            <a:ext cx="2331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Bei Bedarf erfolgt Personalgestellung durch andere Betriebsstätten</a:t>
            </a:r>
          </a:p>
          <a:p>
            <a:endParaRPr lang="de-DE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erade Verbindung 27"/>
          <p:cNvCxnSpPr/>
          <p:nvPr/>
        </p:nvCxnSpPr>
        <p:spPr>
          <a:xfrm>
            <a:off x="5530018" y="2276871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191197" y="227687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763688" y="692696"/>
            <a:ext cx="5832648" cy="30777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                                       Betriebsstätte  Hannover</a:t>
            </a:r>
            <a:endParaRPr lang="de-DE" sz="1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3563888" y="1268760"/>
            <a:ext cx="172819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</a:t>
            </a:r>
            <a:r>
              <a:rPr lang="de-DE" sz="1200" dirty="0" err="1" smtClean="0"/>
              <a:t>Betriebsstättenleitung</a:t>
            </a:r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    </a:t>
            </a:r>
          </a:p>
          <a:p>
            <a:r>
              <a:rPr lang="de-DE" sz="1200" dirty="0"/>
              <a:t> </a:t>
            </a:r>
            <a:r>
              <a:rPr lang="de-DE" sz="1200" dirty="0" smtClean="0"/>
              <a:t>     Frau Barth</a:t>
            </a:r>
          </a:p>
          <a:p>
            <a:r>
              <a:rPr lang="de-DE" sz="1200" dirty="0"/>
              <a:t> </a:t>
            </a:r>
            <a:r>
              <a:rPr lang="de-DE" sz="1200" dirty="0" smtClean="0"/>
              <a:t>              </a:t>
            </a:r>
            <a:endParaRPr lang="de-DE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2051720" y="2420319"/>
            <a:ext cx="216024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Bauleiter</a:t>
            </a:r>
          </a:p>
          <a:p>
            <a:r>
              <a:rPr lang="de-DE" sz="1200" dirty="0" smtClean="0"/>
              <a:t>Rohrleitungsbau/</a:t>
            </a:r>
            <a:r>
              <a:rPr lang="de-DE" sz="1200" dirty="0" err="1" smtClean="0"/>
              <a:t>Kabelbau</a:t>
            </a:r>
            <a:endParaRPr lang="de-DE" sz="1200" dirty="0" smtClean="0"/>
          </a:p>
          <a:p>
            <a:r>
              <a:rPr lang="de-DE" sz="1200" dirty="0" smtClean="0"/>
              <a:t>Herr Draeger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4530944" y="2426031"/>
            <a:ext cx="217034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Bauleiter</a:t>
            </a:r>
          </a:p>
          <a:p>
            <a:r>
              <a:rPr lang="de-DE" sz="1200" dirty="0" smtClean="0"/>
              <a:t>Fernmeldebau/</a:t>
            </a:r>
            <a:r>
              <a:rPr lang="de-DE" sz="1200" dirty="0" err="1" smtClean="0"/>
              <a:t>Kabelbau</a:t>
            </a:r>
            <a:endParaRPr lang="de-DE" sz="1200" dirty="0" smtClean="0"/>
          </a:p>
          <a:p>
            <a:r>
              <a:rPr lang="de-DE" sz="1200" dirty="0" smtClean="0"/>
              <a:t>Herr Falk</a:t>
            </a:r>
            <a:endParaRPr lang="de-DE" sz="1200" dirty="0"/>
          </a:p>
        </p:txBody>
      </p:sp>
      <p:cxnSp>
        <p:nvCxnSpPr>
          <p:cNvPr id="20" name="Gerade Verbindung 19"/>
          <p:cNvCxnSpPr>
            <a:stCxn id="5" idx="2"/>
          </p:cNvCxnSpPr>
          <p:nvPr/>
        </p:nvCxnSpPr>
        <p:spPr>
          <a:xfrm flipV="1">
            <a:off x="4427984" y="2276873"/>
            <a:ext cx="0" cy="75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4860032" y="3284983"/>
            <a:ext cx="151216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Schultz, Kai</a:t>
            </a:r>
            <a:endParaRPr lang="de-DE" sz="1000" dirty="0"/>
          </a:p>
        </p:txBody>
      </p:sp>
      <p:sp>
        <p:nvSpPr>
          <p:cNvPr id="30" name="Textfeld 29"/>
          <p:cNvSpPr txBox="1"/>
          <p:nvPr/>
        </p:nvSpPr>
        <p:spPr>
          <a:xfrm>
            <a:off x="2555776" y="5629321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Stephan, Alexander</a:t>
            </a:r>
            <a:endParaRPr lang="de-DE" sz="1000" dirty="0"/>
          </a:p>
        </p:txBody>
      </p:sp>
      <p:sp>
        <p:nvSpPr>
          <p:cNvPr id="32" name="Textfeld 31"/>
          <p:cNvSpPr txBox="1"/>
          <p:nvPr/>
        </p:nvSpPr>
        <p:spPr>
          <a:xfrm>
            <a:off x="2555776" y="5278710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Lorenz, Christian</a:t>
            </a:r>
            <a:endParaRPr lang="de-DE" sz="1000" dirty="0"/>
          </a:p>
        </p:txBody>
      </p:sp>
      <p:sp>
        <p:nvSpPr>
          <p:cNvPr id="35" name="Textfeld 34"/>
          <p:cNvSpPr txBox="1"/>
          <p:nvPr/>
        </p:nvSpPr>
        <p:spPr>
          <a:xfrm>
            <a:off x="4861848" y="4606542"/>
            <a:ext cx="15103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Öngel</a:t>
            </a:r>
            <a:r>
              <a:rPr lang="de-DE" sz="1000" dirty="0" smtClean="0"/>
              <a:t>, Birol</a:t>
            </a:r>
            <a:endParaRPr lang="de-DE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4861848" y="5250463"/>
            <a:ext cx="15103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Krüger, Martin </a:t>
            </a:r>
            <a:endParaRPr lang="de-DE" sz="1000" dirty="0"/>
          </a:p>
        </p:txBody>
      </p:sp>
      <p:sp>
        <p:nvSpPr>
          <p:cNvPr id="39" name="Textfeld 38"/>
          <p:cNvSpPr txBox="1"/>
          <p:nvPr/>
        </p:nvSpPr>
        <p:spPr>
          <a:xfrm>
            <a:off x="2555776" y="4259524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Kirch, Sascha</a:t>
            </a:r>
            <a:endParaRPr lang="de-DE" sz="1000" dirty="0"/>
          </a:p>
        </p:txBody>
      </p:sp>
      <p:sp>
        <p:nvSpPr>
          <p:cNvPr id="40" name="Textfeld 39"/>
          <p:cNvSpPr txBox="1"/>
          <p:nvPr/>
        </p:nvSpPr>
        <p:spPr>
          <a:xfrm>
            <a:off x="2555776" y="3944670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Cornelius, Michael</a:t>
            </a:r>
            <a:endParaRPr lang="de-DE" sz="1000" dirty="0"/>
          </a:p>
        </p:txBody>
      </p:sp>
      <p:pic>
        <p:nvPicPr>
          <p:cNvPr id="46" name="Grafik 45" descr="Logo n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153924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feld 37"/>
          <p:cNvSpPr txBox="1"/>
          <p:nvPr/>
        </p:nvSpPr>
        <p:spPr>
          <a:xfrm>
            <a:off x="4860032" y="4936468"/>
            <a:ext cx="151216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Barjes</a:t>
            </a:r>
            <a:r>
              <a:rPr lang="de-DE" sz="1000" dirty="0" smtClean="0"/>
              <a:t>, </a:t>
            </a:r>
            <a:r>
              <a:rPr lang="de-DE" sz="1000" dirty="0" err="1" smtClean="0"/>
              <a:t>Aala</a:t>
            </a:r>
            <a:r>
              <a:rPr lang="de-DE" sz="1000" dirty="0" smtClean="0"/>
              <a:t> </a:t>
            </a:r>
            <a:endParaRPr lang="de-DE" sz="1000" dirty="0"/>
          </a:p>
        </p:txBody>
      </p:sp>
      <p:sp>
        <p:nvSpPr>
          <p:cNvPr id="42" name="Textfeld 41"/>
          <p:cNvSpPr txBox="1"/>
          <p:nvPr/>
        </p:nvSpPr>
        <p:spPr>
          <a:xfrm>
            <a:off x="2555776" y="3632288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Blachnik</a:t>
            </a:r>
            <a:r>
              <a:rPr lang="de-DE" sz="1000" dirty="0" smtClean="0"/>
              <a:t>, Klaus-Dieter </a:t>
            </a:r>
            <a:endParaRPr lang="de-DE" sz="1000" dirty="0"/>
          </a:p>
        </p:txBody>
      </p:sp>
      <p:sp>
        <p:nvSpPr>
          <p:cNvPr id="43" name="Textfeld 42"/>
          <p:cNvSpPr txBox="1"/>
          <p:nvPr/>
        </p:nvSpPr>
        <p:spPr>
          <a:xfrm>
            <a:off x="2555776" y="3284984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Baumann, Heiko</a:t>
            </a:r>
            <a:endParaRPr lang="de-DE" sz="1000" dirty="0"/>
          </a:p>
        </p:txBody>
      </p:sp>
      <p:sp>
        <p:nvSpPr>
          <p:cNvPr id="45" name="Textfeld 44"/>
          <p:cNvSpPr txBox="1"/>
          <p:nvPr/>
        </p:nvSpPr>
        <p:spPr>
          <a:xfrm>
            <a:off x="4861848" y="3944669"/>
            <a:ext cx="15103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Bertram ,</a:t>
            </a:r>
            <a:r>
              <a:rPr lang="de-DE" sz="1000" dirty="0" err="1" smtClean="0"/>
              <a:t>Gorden</a:t>
            </a:r>
            <a:endParaRPr lang="de-DE" sz="1000" dirty="0"/>
          </a:p>
        </p:txBody>
      </p:sp>
      <p:sp>
        <p:nvSpPr>
          <p:cNvPr id="47" name="Textfeld 46"/>
          <p:cNvSpPr txBox="1"/>
          <p:nvPr/>
        </p:nvSpPr>
        <p:spPr>
          <a:xfrm>
            <a:off x="2555776" y="4596402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David, Gerhard</a:t>
            </a:r>
            <a:endParaRPr lang="de-DE" sz="1000" dirty="0"/>
          </a:p>
        </p:txBody>
      </p:sp>
      <p:sp>
        <p:nvSpPr>
          <p:cNvPr id="48" name="Textfeld 47"/>
          <p:cNvSpPr txBox="1"/>
          <p:nvPr/>
        </p:nvSpPr>
        <p:spPr>
          <a:xfrm>
            <a:off x="4860032" y="4259524"/>
            <a:ext cx="151216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Schallmey</a:t>
            </a:r>
            <a:r>
              <a:rPr lang="de-DE" sz="1000" dirty="0" smtClean="0"/>
              <a:t>, </a:t>
            </a:r>
            <a:r>
              <a:rPr lang="de-DE" sz="1000" dirty="0" err="1" smtClean="0"/>
              <a:t>Christopf</a:t>
            </a:r>
            <a:endParaRPr lang="de-DE" sz="1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861848" y="3632287"/>
            <a:ext cx="15103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Scharschmidt</a:t>
            </a:r>
            <a:r>
              <a:rPr lang="de-DE" sz="1000" dirty="0" smtClean="0"/>
              <a:t>, Andy</a:t>
            </a:r>
            <a:endParaRPr lang="de-DE" sz="1000" dirty="0"/>
          </a:p>
        </p:txBody>
      </p:sp>
      <p:cxnSp>
        <p:nvCxnSpPr>
          <p:cNvPr id="50" name="Gerade Verbindung 49"/>
          <p:cNvCxnSpPr/>
          <p:nvPr/>
        </p:nvCxnSpPr>
        <p:spPr>
          <a:xfrm flipH="1">
            <a:off x="3191198" y="2276873"/>
            <a:ext cx="235291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2555776" y="4940263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Kirch, Rüdiger</a:t>
            </a:r>
            <a:endParaRPr lang="de-DE" sz="1000" dirty="0"/>
          </a:p>
        </p:txBody>
      </p:sp>
      <p:sp>
        <p:nvSpPr>
          <p:cNvPr id="15" name="Rechteck 14"/>
          <p:cNvSpPr/>
          <p:nvPr/>
        </p:nvSpPr>
        <p:spPr>
          <a:xfrm>
            <a:off x="4665788" y="6237312"/>
            <a:ext cx="2364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Bei Bedarf erfolgt Personalgestellung durch andere Betriebsstätten</a:t>
            </a:r>
          </a:p>
        </p:txBody>
      </p:sp>
      <p:pic>
        <p:nvPicPr>
          <p:cNvPr id="5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9983" y="6348368"/>
            <a:ext cx="195084" cy="126313"/>
          </a:xfrm>
          <a:prstGeom prst="rect">
            <a:avLst/>
          </a:prstGeom>
          <a:noFill/>
        </p:spPr>
      </p:pic>
      <p:sp>
        <p:nvSpPr>
          <p:cNvPr id="54" name="Textfeld 53"/>
          <p:cNvSpPr txBox="1"/>
          <p:nvPr/>
        </p:nvSpPr>
        <p:spPr>
          <a:xfrm>
            <a:off x="7505067" y="6302416"/>
            <a:ext cx="982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Ersthelfer</a:t>
            </a:r>
            <a:endParaRPr lang="de-DE" sz="1000" dirty="0"/>
          </a:p>
        </p:txBody>
      </p:sp>
      <p:pic>
        <p:nvPicPr>
          <p:cNvPr id="2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6632" y="4656355"/>
            <a:ext cx="195084" cy="126313"/>
          </a:xfrm>
          <a:prstGeom prst="rect">
            <a:avLst/>
          </a:prstGeom>
          <a:noFill/>
        </p:spPr>
      </p:pic>
      <p:pic>
        <p:nvPicPr>
          <p:cNvPr id="3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0318" y="2888578"/>
            <a:ext cx="195084" cy="126313"/>
          </a:xfrm>
          <a:prstGeom prst="rect">
            <a:avLst/>
          </a:prstGeom>
          <a:noFill/>
        </p:spPr>
      </p:pic>
      <p:pic>
        <p:nvPicPr>
          <p:cNvPr id="3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4503" y="2888577"/>
            <a:ext cx="195084" cy="126313"/>
          </a:xfrm>
          <a:prstGeom prst="rect">
            <a:avLst/>
          </a:prstGeom>
          <a:noFill/>
        </p:spPr>
      </p:pic>
      <p:sp>
        <p:nvSpPr>
          <p:cNvPr id="34" name="Textfeld 33"/>
          <p:cNvSpPr txBox="1"/>
          <p:nvPr/>
        </p:nvSpPr>
        <p:spPr>
          <a:xfrm>
            <a:off x="6503119" y="3632288"/>
            <a:ext cx="15103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Kaul </a:t>
            </a:r>
            <a:r>
              <a:rPr lang="de-DE" sz="1000" dirty="0" err="1" smtClean="0"/>
              <a:t>Dainelj</a:t>
            </a:r>
            <a:endParaRPr lang="de-DE" sz="1000" dirty="0"/>
          </a:p>
        </p:txBody>
      </p:sp>
      <p:sp>
        <p:nvSpPr>
          <p:cNvPr id="36" name="Textfeld 35"/>
          <p:cNvSpPr txBox="1"/>
          <p:nvPr/>
        </p:nvSpPr>
        <p:spPr>
          <a:xfrm>
            <a:off x="6486004" y="3284984"/>
            <a:ext cx="15103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Köster Dirk</a:t>
            </a:r>
            <a:endParaRPr lang="de-DE" sz="1000" dirty="0"/>
          </a:p>
        </p:txBody>
      </p:sp>
      <p:pic>
        <p:nvPicPr>
          <p:cNvPr id="4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8844" y="3344936"/>
            <a:ext cx="195084" cy="126313"/>
          </a:xfrm>
          <a:prstGeom prst="rect">
            <a:avLst/>
          </a:prstGeom>
          <a:noFill/>
        </p:spPr>
      </p:pic>
      <p:pic>
        <p:nvPicPr>
          <p:cNvPr id="4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6632" y="4319476"/>
            <a:ext cx="195084" cy="126313"/>
          </a:xfrm>
          <a:prstGeom prst="rect">
            <a:avLst/>
          </a:prstGeom>
          <a:noFill/>
        </p:spPr>
      </p:pic>
      <p:pic>
        <p:nvPicPr>
          <p:cNvPr id="5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791" y="5689274"/>
            <a:ext cx="195084" cy="126313"/>
          </a:xfrm>
          <a:prstGeom prst="rect">
            <a:avLst/>
          </a:prstGeom>
          <a:noFill/>
        </p:spPr>
      </p:pic>
      <p:pic>
        <p:nvPicPr>
          <p:cNvPr id="5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8844" y="5338663"/>
            <a:ext cx="195084" cy="126313"/>
          </a:xfrm>
          <a:prstGeom prst="rect">
            <a:avLst/>
          </a:prstGeom>
          <a:noFill/>
        </p:spPr>
      </p:pic>
      <p:pic>
        <p:nvPicPr>
          <p:cNvPr id="5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9881" y="5013778"/>
            <a:ext cx="195084" cy="126313"/>
          </a:xfrm>
          <a:prstGeom prst="rect">
            <a:avLst/>
          </a:prstGeom>
          <a:noFill/>
        </p:spPr>
      </p:pic>
      <p:pic>
        <p:nvPicPr>
          <p:cNvPr id="5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791" y="4674325"/>
            <a:ext cx="195084" cy="126313"/>
          </a:xfrm>
          <a:prstGeom prst="rect">
            <a:avLst/>
          </a:prstGeom>
          <a:noFill/>
        </p:spPr>
      </p:pic>
      <p:pic>
        <p:nvPicPr>
          <p:cNvPr id="5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727" y="4319477"/>
            <a:ext cx="195084" cy="126313"/>
          </a:xfrm>
          <a:prstGeom prst="rect">
            <a:avLst/>
          </a:prstGeom>
          <a:noFill/>
        </p:spPr>
      </p:pic>
      <p:pic>
        <p:nvPicPr>
          <p:cNvPr id="5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727" y="4004622"/>
            <a:ext cx="195084" cy="126313"/>
          </a:xfrm>
          <a:prstGeom prst="rect">
            <a:avLst/>
          </a:prstGeom>
          <a:noFill/>
        </p:spPr>
      </p:pic>
      <p:pic>
        <p:nvPicPr>
          <p:cNvPr id="6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6386" y="3678732"/>
            <a:ext cx="195084" cy="126313"/>
          </a:xfrm>
          <a:prstGeom prst="rect">
            <a:avLst/>
          </a:prstGeom>
          <a:noFill/>
        </p:spPr>
      </p:pic>
      <p:pic>
        <p:nvPicPr>
          <p:cNvPr id="6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6632" y="4004623"/>
            <a:ext cx="195084" cy="126313"/>
          </a:xfrm>
          <a:prstGeom prst="rect">
            <a:avLst/>
          </a:prstGeom>
          <a:noFill/>
        </p:spPr>
      </p:pic>
      <p:pic>
        <p:nvPicPr>
          <p:cNvPr id="6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5500" y="3705281"/>
            <a:ext cx="195084" cy="126313"/>
          </a:xfrm>
          <a:prstGeom prst="rect">
            <a:avLst/>
          </a:prstGeom>
          <a:noFill/>
        </p:spPr>
      </p:pic>
      <p:pic>
        <p:nvPicPr>
          <p:cNvPr id="6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5625" y="3344528"/>
            <a:ext cx="195084" cy="126313"/>
          </a:xfrm>
          <a:prstGeom prst="rect">
            <a:avLst/>
          </a:prstGeom>
          <a:noFill/>
        </p:spPr>
      </p:pic>
      <p:pic>
        <p:nvPicPr>
          <p:cNvPr id="6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84" y="3692241"/>
            <a:ext cx="195084" cy="126313"/>
          </a:xfrm>
          <a:prstGeom prst="rect">
            <a:avLst/>
          </a:prstGeom>
          <a:noFill/>
        </p:spPr>
      </p:pic>
      <p:pic>
        <p:nvPicPr>
          <p:cNvPr id="6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2619" y="3344529"/>
            <a:ext cx="195084" cy="126313"/>
          </a:xfrm>
          <a:prstGeom prst="rect">
            <a:avLst/>
          </a:prstGeom>
          <a:noFill/>
        </p:spPr>
      </p:pic>
      <p:pic>
        <p:nvPicPr>
          <p:cNvPr id="6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3800" y="5295761"/>
            <a:ext cx="195084" cy="126313"/>
          </a:xfrm>
          <a:prstGeom prst="rect">
            <a:avLst/>
          </a:prstGeom>
          <a:noFill/>
        </p:spPr>
      </p:pic>
      <p:pic>
        <p:nvPicPr>
          <p:cNvPr id="6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7116" y="4996421"/>
            <a:ext cx="195084" cy="126313"/>
          </a:xfrm>
          <a:prstGeom prst="rect">
            <a:avLst/>
          </a:prstGeom>
          <a:noFill/>
        </p:spPr>
      </p:pic>
      <p:sp>
        <p:nvSpPr>
          <p:cNvPr id="67" name="Textfeld 66"/>
          <p:cNvSpPr txBox="1"/>
          <p:nvPr/>
        </p:nvSpPr>
        <p:spPr>
          <a:xfrm>
            <a:off x="971600" y="5303430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Muchajew</a:t>
            </a:r>
            <a:r>
              <a:rPr lang="de-DE" sz="1000" dirty="0" smtClean="0"/>
              <a:t>, Sergej</a:t>
            </a:r>
            <a:endParaRPr lang="de-DE" sz="1000" dirty="0"/>
          </a:p>
        </p:txBody>
      </p:sp>
      <p:sp>
        <p:nvSpPr>
          <p:cNvPr id="68" name="Textfeld 67"/>
          <p:cNvSpPr txBox="1"/>
          <p:nvPr/>
        </p:nvSpPr>
        <p:spPr>
          <a:xfrm>
            <a:off x="971600" y="4952819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Koller, Andreas</a:t>
            </a:r>
            <a:endParaRPr lang="de-DE" sz="1000" dirty="0"/>
          </a:p>
        </p:txBody>
      </p:sp>
      <p:sp>
        <p:nvSpPr>
          <p:cNvPr id="70" name="Textfeld 69"/>
          <p:cNvSpPr txBox="1"/>
          <p:nvPr/>
        </p:nvSpPr>
        <p:spPr>
          <a:xfrm>
            <a:off x="971600" y="3933633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Bertram, </a:t>
            </a:r>
            <a:r>
              <a:rPr lang="de-DE" sz="1000" dirty="0" err="1" smtClean="0"/>
              <a:t>Gorden</a:t>
            </a:r>
            <a:endParaRPr lang="de-DE" sz="1000" dirty="0"/>
          </a:p>
        </p:txBody>
      </p:sp>
      <p:sp>
        <p:nvSpPr>
          <p:cNvPr id="71" name="Textfeld 70"/>
          <p:cNvSpPr txBox="1"/>
          <p:nvPr/>
        </p:nvSpPr>
        <p:spPr>
          <a:xfrm>
            <a:off x="971600" y="3618779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Barjes</a:t>
            </a:r>
            <a:r>
              <a:rPr lang="de-DE" sz="1000" dirty="0" smtClean="0"/>
              <a:t>, </a:t>
            </a:r>
            <a:r>
              <a:rPr lang="de-DE" sz="1000" dirty="0" err="1" smtClean="0"/>
              <a:t>Aala</a:t>
            </a:r>
            <a:endParaRPr lang="de-DE" sz="1000" dirty="0"/>
          </a:p>
        </p:txBody>
      </p:sp>
      <p:sp>
        <p:nvSpPr>
          <p:cNvPr id="72" name="Textfeld 71"/>
          <p:cNvSpPr txBox="1"/>
          <p:nvPr/>
        </p:nvSpPr>
        <p:spPr>
          <a:xfrm>
            <a:off x="971673" y="3288382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Blachnik</a:t>
            </a:r>
            <a:r>
              <a:rPr lang="de-DE" sz="1000" dirty="0" smtClean="0"/>
              <a:t>, Matthias </a:t>
            </a:r>
            <a:endParaRPr lang="de-DE" sz="1000" dirty="0"/>
          </a:p>
        </p:txBody>
      </p:sp>
      <p:sp>
        <p:nvSpPr>
          <p:cNvPr id="73" name="Textfeld 72"/>
          <p:cNvSpPr txBox="1"/>
          <p:nvPr/>
        </p:nvSpPr>
        <p:spPr>
          <a:xfrm>
            <a:off x="971600" y="4270511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Just, Mario</a:t>
            </a:r>
            <a:endParaRPr lang="de-DE" sz="1000" dirty="0"/>
          </a:p>
        </p:txBody>
      </p:sp>
      <p:sp>
        <p:nvSpPr>
          <p:cNvPr id="74" name="Textfeld 73"/>
          <p:cNvSpPr txBox="1"/>
          <p:nvPr/>
        </p:nvSpPr>
        <p:spPr>
          <a:xfrm>
            <a:off x="971600" y="4614372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Kaiser, Christian</a:t>
            </a:r>
            <a:endParaRPr lang="de-DE" sz="1000" dirty="0"/>
          </a:p>
        </p:txBody>
      </p:sp>
      <p:pic>
        <p:nvPicPr>
          <p:cNvPr id="7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0943" y="5363383"/>
            <a:ext cx="195084" cy="126313"/>
          </a:xfrm>
          <a:prstGeom prst="rect">
            <a:avLst/>
          </a:prstGeom>
          <a:noFill/>
        </p:spPr>
      </p:pic>
      <p:pic>
        <p:nvPicPr>
          <p:cNvPr id="7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668" y="5012772"/>
            <a:ext cx="195084" cy="126313"/>
          </a:xfrm>
          <a:prstGeom prst="rect">
            <a:avLst/>
          </a:prstGeom>
          <a:noFill/>
        </p:spPr>
      </p:pic>
      <p:pic>
        <p:nvPicPr>
          <p:cNvPr id="7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741" y="4666494"/>
            <a:ext cx="195084" cy="126313"/>
          </a:xfrm>
          <a:prstGeom prst="rect">
            <a:avLst/>
          </a:prstGeom>
          <a:noFill/>
        </p:spPr>
      </p:pic>
      <p:pic>
        <p:nvPicPr>
          <p:cNvPr id="7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368" y="3985022"/>
            <a:ext cx="195084" cy="126313"/>
          </a:xfrm>
          <a:prstGeom prst="rect">
            <a:avLst/>
          </a:prstGeom>
          <a:noFill/>
        </p:spPr>
      </p:pic>
      <p:pic>
        <p:nvPicPr>
          <p:cNvPr id="7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290" y="3348335"/>
            <a:ext cx="195084" cy="126313"/>
          </a:xfrm>
          <a:prstGeom prst="rect">
            <a:avLst/>
          </a:prstGeom>
          <a:noFill/>
        </p:spPr>
      </p:pic>
      <p:pic>
        <p:nvPicPr>
          <p:cNvPr id="8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741" y="3682525"/>
            <a:ext cx="195084" cy="126313"/>
          </a:xfrm>
          <a:prstGeom prst="rect">
            <a:avLst/>
          </a:prstGeom>
          <a:noFill/>
        </p:spPr>
      </p:pic>
      <p:pic>
        <p:nvPicPr>
          <p:cNvPr id="8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2723" y="4330464"/>
            <a:ext cx="195084" cy="126313"/>
          </a:xfrm>
          <a:prstGeom prst="rect">
            <a:avLst/>
          </a:prstGeom>
          <a:noFill/>
        </p:spPr>
      </p:pic>
      <p:sp>
        <p:nvSpPr>
          <p:cNvPr id="82" name="Textfeld 81"/>
          <p:cNvSpPr txBox="1"/>
          <p:nvPr/>
        </p:nvSpPr>
        <p:spPr>
          <a:xfrm>
            <a:off x="6493747" y="3944670"/>
            <a:ext cx="1519723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Meyerhoff</a:t>
            </a:r>
            <a:r>
              <a:rPr lang="de-DE" sz="1000" dirty="0" smtClean="0"/>
              <a:t>, Klaus</a:t>
            </a:r>
            <a:endParaRPr lang="de-DE" sz="1000" dirty="0"/>
          </a:p>
        </p:txBody>
      </p:sp>
      <p:pic>
        <p:nvPicPr>
          <p:cNvPr id="8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551" y="3998445"/>
            <a:ext cx="195084" cy="126313"/>
          </a:xfrm>
          <a:prstGeom prst="rect">
            <a:avLst/>
          </a:prstGeom>
          <a:noFill/>
        </p:spPr>
      </p:pic>
      <p:sp>
        <p:nvSpPr>
          <p:cNvPr id="84" name="Textfeld 83"/>
          <p:cNvSpPr txBox="1"/>
          <p:nvPr/>
        </p:nvSpPr>
        <p:spPr>
          <a:xfrm>
            <a:off x="977875" y="5629319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Rieck, Klaus</a:t>
            </a:r>
            <a:endParaRPr lang="de-DE" sz="1000" dirty="0"/>
          </a:p>
        </p:txBody>
      </p:sp>
      <p:sp>
        <p:nvSpPr>
          <p:cNvPr id="85" name="Textfeld 84"/>
          <p:cNvSpPr txBox="1"/>
          <p:nvPr/>
        </p:nvSpPr>
        <p:spPr>
          <a:xfrm>
            <a:off x="2571419" y="5988866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Neuwirth, Michael</a:t>
            </a:r>
            <a:endParaRPr lang="de-DE" sz="1000" dirty="0"/>
          </a:p>
        </p:txBody>
      </p:sp>
      <p:pic>
        <p:nvPicPr>
          <p:cNvPr id="8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368" y="5689274"/>
            <a:ext cx="195084" cy="126313"/>
          </a:xfrm>
          <a:prstGeom prst="rect">
            <a:avLst/>
          </a:prstGeom>
          <a:noFill/>
        </p:spPr>
      </p:pic>
      <p:pic>
        <p:nvPicPr>
          <p:cNvPr id="8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791" y="6048819"/>
            <a:ext cx="195084" cy="126313"/>
          </a:xfrm>
          <a:prstGeom prst="rect">
            <a:avLst/>
          </a:prstGeom>
          <a:noFill/>
        </p:spPr>
      </p:pic>
      <p:sp>
        <p:nvSpPr>
          <p:cNvPr id="88" name="Textfeld 87"/>
          <p:cNvSpPr txBox="1"/>
          <p:nvPr/>
        </p:nvSpPr>
        <p:spPr>
          <a:xfrm>
            <a:off x="971600" y="5967987"/>
            <a:ext cx="136815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Schein, Vitalij</a:t>
            </a:r>
            <a:endParaRPr lang="de-DE" sz="1000" dirty="0"/>
          </a:p>
        </p:txBody>
      </p:sp>
      <p:pic>
        <p:nvPicPr>
          <p:cNvPr id="8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0943" y="6027940"/>
            <a:ext cx="195084" cy="126313"/>
          </a:xfrm>
          <a:prstGeom prst="rect">
            <a:avLst/>
          </a:prstGeom>
          <a:noFill/>
        </p:spPr>
      </p:pic>
      <p:pic>
        <p:nvPicPr>
          <p:cNvPr id="9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368" y="6353831"/>
            <a:ext cx="195084" cy="126313"/>
          </a:xfrm>
          <a:prstGeom prst="rect">
            <a:avLst/>
          </a:prstGeom>
          <a:noFill/>
        </p:spPr>
      </p:pic>
      <p:sp>
        <p:nvSpPr>
          <p:cNvPr id="91" name="Textfeld 90"/>
          <p:cNvSpPr txBox="1"/>
          <p:nvPr/>
        </p:nvSpPr>
        <p:spPr>
          <a:xfrm>
            <a:off x="971673" y="6293876"/>
            <a:ext cx="1385093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Schulz, Kai</a:t>
            </a:r>
            <a:endParaRPr lang="de-DE" sz="1000" dirty="0"/>
          </a:p>
        </p:txBody>
      </p:sp>
      <p:pic>
        <p:nvPicPr>
          <p:cNvPr id="9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185" y="6350351"/>
            <a:ext cx="195084" cy="126313"/>
          </a:xfrm>
          <a:prstGeom prst="rect">
            <a:avLst/>
          </a:prstGeom>
          <a:noFill/>
        </p:spPr>
      </p:pic>
      <p:pic>
        <p:nvPicPr>
          <p:cNvPr id="9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195084" cy="126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erade Verbindung 27"/>
          <p:cNvCxnSpPr/>
          <p:nvPr/>
        </p:nvCxnSpPr>
        <p:spPr>
          <a:xfrm>
            <a:off x="5292080" y="227687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3995936" y="1916832"/>
            <a:ext cx="0" cy="3600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endCxn id="10" idx="2"/>
          </p:cNvCxnSpPr>
          <p:nvPr/>
        </p:nvCxnSpPr>
        <p:spPr>
          <a:xfrm>
            <a:off x="6660232" y="2276872"/>
            <a:ext cx="36004" cy="9030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3995936" y="227687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339752" y="227687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1043608" y="2276872"/>
            <a:ext cx="0" cy="1008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611560" y="692696"/>
            <a:ext cx="6696744" cy="30777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                                                          Betriebsstätte  Münster</a:t>
            </a:r>
            <a:endParaRPr lang="de-DE" sz="1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3131840" y="1196752"/>
            <a:ext cx="172819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</a:t>
            </a:r>
            <a:r>
              <a:rPr lang="de-DE" sz="1200" dirty="0" err="1" smtClean="0"/>
              <a:t>Betriebsstättenleitung</a:t>
            </a:r>
            <a:endParaRPr lang="de-DE" sz="1200" dirty="0" smtClean="0"/>
          </a:p>
          <a:p>
            <a:r>
              <a:rPr lang="de-DE" sz="1200" dirty="0" smtClean="0"/>
              <a:t> </a:t>
            </a:r>
          </a:p>
          <a:p>
            <a:r>
              <a:rPr lang="de-DE" sz="1200" dirty="0"/>
              <a:t> </a:t>
            </a:r>
            <a:r>
              <a:rPr lang="de-DE" sz="1200" dirty="0" smtClean="0"/>
              <a:t>              Herr Behr</a:t>
            </a:r>
            <a:endParaRPr lang="de-DE" sz="1200" dirty="0"/>
          </a:p>
          <a:p>
            <a:endParaRPr lang="de-DE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1979712" y="2348880"/>
            <a:ext cx="11521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Bauleiter</a:t>
            </a:r>
          </a:p>
          <a:p>
            <a:r>
              <a:rPr lang="de-DE" sz="1200" dirty="0" smtClean="0"/>
              <a:t>Herr  Ende</a:t>
            </a:r>
          </a:p>
          <a:p>
            <a:r>
              <a:rPr lang="de-DE" sz="1200" dirty="0" smtClean="0"/>
              <a:t>Schwerpunkt</a:t>
            </a:r>
          </a:p>
          <a:p>
            <a:r>
              <a:rPr lang="de-DE" sz="1200" dirty="0" smtClean="0"/>
              <a:t>Tiefbau</a:t>
            </a:r>
            <a:endParaRPr lang="de-DE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3419872" y="2348880"/>
            <a:ext cx="11521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Herr M. Eiche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err="1" smtClean="0"/>
              <a:t>Elektro</a:t>
            </a:r>
            <a:r>
              <a:rPr lang="de-DE" sz="1200" dirty="0" smtClean="0"/>
              <a:t>, </a:t>
            </a:r>
            <a:r>
              <a:rPr lang="de-DE" sz="1200" dirty="0" err="1" smtClean="0"/>
              <a:t>Telek</a:t>
            </a:r>
            <a:r>
              <a:rPr lang="de-DE" sz="1200" dirty="0" smtClean="0"/>
              <a:t>. Nachricht.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4788024" y="2348880"/>
            <a:ext cx="11521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Bauleiter</a:t>
            </a:r>
          </a:p>
          <a:p>
            <a:r>
              <a:rPr lang="de-DE" sz="1200" dirty="0" smtClean="0"/>
              <a:t>Herr Behr</a:t>
            </a:r>
          </a:p>
          <a:p>
            <a:r>
              <a:rPr lang="de-DE" sz="1200" dirty="0" smtClean="0"/>
              <a:t>Schwerpunkt</a:t>
            </a:r>
          </a:p>
          <a:p>
            <a:r>
              <a:rPr lang="de-DE" sz="1200" dirty="0" smtClean="0"/>
              <a:t>Fernwärme</a:t>
            </a:r>
            <a:endParaRPr lang="de-DE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6084168" y="2348880"/>
            <a:ext cx="1224136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Herr </a:t>
            </a:r>
            <a:r>
              <a:rPr lang="de-DE" sz="1200" dirty="0" err="1" smtClean="0"/>
              <a:t>Hoves</a:t>
            </a:r>
            <a:endParaRPr lang="de-DE" sz="1200" dirty="0" smtClean="0"/>
          </a:p>
          <a:p>
            <a:r>
              <a:rPr lang="de-DE" sz="1200" dirty="0" smtClean="0"/>
              <a:t>Schwerpunkt</a:t>
            </a:r>
          </a:p>
          <a:p>
            <a:r>
              <a:rPr lang="de-DE" sz="1200" dirty="0" smtClean="0"/>
              <a:t>Werkstatt</a:t>
            </a:r>
          </a:p>
          <a:p>
            <a:r>
              <a:rPr lang="de-DE" sz="1200" dirty="0" smtClean="0"/>
              <a:t>Bauhof</a:t>
            </a:r>
            <a:endParaRPr lang="de-DE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611560" y="328498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Schenk, Thomas</a:t>
            </a:r>
            <a:endParaRPr lang="de-DE" sz="1000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1043608" y="2276872"/>
            <a:ext cx="56166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611560" y="2348880"/>
            <a:ext cx="11521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Bauleiter</a:t>
            </a:r>
          </a:p>
          <a:p>
            <a:r>
              <a:rPr lang="de-DE" sz="1200" dirty="0" smtClean="0"/>
              <a:t>Herr Stadie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err="1" smtClean="0"/>
              <a:t>Rohrbau</a:t>
            </a:r>
            <a:endParaRPr lang="de-DE" sz="1200" dirty="0"/>
          </a:p>
        </p:txBody>
      </p:sp>
      <p:sp>
        <p:nvSpPr>
          <p:cNvPr id="23" name="Textfeld 22"/>
          <p:cNvSpPr txBox="1"/>
          <p:nvPr/>
        </p:nvSpPr>
        <p:spPr>
          <a:xfrm>
            <a:off x="611560" y="436510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Lange, Berthold</a:t>
            </a:r>
            <a:endParaRPr lang="de-DE" sz="1000" dirty="0"/>
          </a:p>
        </p:txBody>
      </p:sp>
      <p:sp>
        <p:nvSpPr>
          <p:cNvPr id="24" name="Textfeld 23"/>
          <p:cNvSpPr txBox="1"/>
          <p:nvPr/>
        </p:nvSpPr>
        <p:spPr>
          <a:xfrm>
            <a:off x="611560" y="364502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Schenk, Johannes</a:t>
            </a:r>
            <a:endParaRPr lang="de-DE" sz="1000" dirty="0"/>
          </a:p>
        </p:txBody>
      </p:sp>
      <p:sp>
        <p:nvSpPr>
          <p:cNvPr id="30" name="Textfeld 29"/>
          <p:cNvSpPr txBox="1"/>
          <p:nvPr/>
        </p:nvSpPr>
        <p:spPr>
          <a:xfrm>
            <a:off x="611560" y="400506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Kornatz</a:t>
            </a:r>
            <a:r>
              <a:rPr lang="de-DE" sz="1000" dirty="0" smtClean="0"/>
              <a:t>, Mark</a:t>
            </a:r>
            <a:endParaRPr lang="de-DE" sz="1000" dirty="0"/>
          </a:p>
        </p:txBody>
      </p:sp>
      <p:sp>
        <p:nvSpPr>
          <p:cNvPr id="32" name="Textfeld 31"/>
          <p:cNvSpPr txBox="1"/>
          <p:nvPr/>
        </p:nvSpPr>
        <p:spPr>
          <a:xfrm>
            <a:off x="611560" y="580526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Biermann, </a:t>
            </a:r>
            <a:r>
              <a:rPr lang="de-DE" sz="1000" dirty="0" err="1" smtClean="0"/>
              <a:t>Joscha</a:t>
            </a:r>
            <a:endParaRPr lang="de-DE" sz="1000" dirty="0"/>
          </a:p>
        </p:txBody>
      </p:sp>
      <p:sp>
        <p:nvSpPr>
          <p:cNvPr id="33" name="Textfeld 32"/>
          <p:cNvSpPr txBox="1"/>
          <p:nvPr/>
        </p:nvSpPr>
        <p:spPr>
          <a:xfrm>
            <a:off x="611560" y="544522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Erdem, Metin</a:t>
            </a:r>
            <a:endParaRPr lang="de-DE" sz="1000" dirty="0"/>
          </a:p>
        </p:txBody>
      </p:sp>
      <p:sp>
        <p:nvSpPr>
          <p:cNvPr id="34" name="Textfeld 33"/>
          <p:cNvSpPr txBox="1"/>
          <p:nvPr/>
        </p:nvSpPr>
        <p:spPr>
          <a:xfrm>
            <a:off x="611560" y="508518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Fohrmann, David</a:t>
            </a:r>
            <a:endParaRPr lang="de-DE" sz="1000" dirty="0"/>
          </a:p>
        </p:txBody>
      </p:sp>
      <p:sp>
        <p:nvSpPr>
          <p:cNvPr id="35" name="Textfeld 34"/>
          <p:cNvSpPr txBox="1"/>
          <p:nvPr/>
        </p:nvSpPr>
        <p:spPr>
          <a:xfrm>
            <a:off x="611560" y="472514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Sinn, Andreas</a:t>
            </a:r>
            <a:endParaRPr lang="de-DE" sz="1000" dirty="0"/>
          </a:p>
        </p:txBody>
      </p:sp>
      <p:sp>
        <p:nvSpPr>
          <p:cNvPr id="44" name="Textfeld 43"/>
          <p:cNvSpPr txBox="1"/>
          <p:nvPr/>
        </p:nvSpPr>
        <p:spPr>
          <a:xfrm>
            <a:off x="1979712" y="4167576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Coskun, Ercan</a:t>
            </a:r>
            <a:endParaRPr lang="de-DE" sz="1000" dirty="0"/>
          </a:p>
        </p:txBody>
      </p:sp>
      <p:sp>
        <p:nvSpPr>
          <p:cNvPr id="45" name="Textfeld 44"/>
          <p:cNvSpPr txBox="1"/>
          <p:nvPr/>
        </p:nvSpPr>
        <p:spPr>
          <a:xfrm>
            <a:off x="1989389" y="3836507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Islek</a:t>
            </a:r>
            <a:r>
              <a:rPr lang="de-DE" sz="1000" dirty="0" smtClean="0"/>
              <a:t>, </a:t>
            </a:r>
            <a:r>
              <a:rPr lang="de-DE" sz="1000" dirty="0" err="1" smtClean="0"/>
              <a:t>Kaan</a:t>
            </a:r>
            <a:endParaRPr lang="de-DE" sz="1000" dirty="0"/>
          </a:p>
        </p:txBody>
      </p:sp>
      <p:sp>
        <p:nvSpPr>
          <p:cNvPr id="46" name="Textfeld 45"/>
          <p:cNvSpPr txBox="1"/>
          <p:nvPr/>
        </p:nvSpPr>
        <p:spPr>
          <a:xfrm>
            <a:off x="1989389" y="3531205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Berger, </a:t>
            </a:r>
            <a:r>
              <a:rPr lang="de-DE" sz="1000" dirty="0" err="1" smtClean="0"/>
              <a:t>Nicolá</a:t>
            </a:r>
            <a:endParaRPr lang="de-DE" sz="1000" dirty="0"/>
          </a:p>
        </p:txBody>
      </p:sp>
      <p:sp>
        <p:nvSpPr>
          <p:cNvPr id="47" name="Textfeld 46"/>
          <p:cNvSpPr txBox="1"/>
          <p:nvPr/>
        </p:nvSpPr>
        <p:spPr>
          <a:xfrm>
            <a:off x="2004721" y="3225029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Abbas, Zahir</a:t>
            </a:r>
            <a:endParaRPr lang="de-DE" sz="1000" dirty="0"/>
          </a:p>
        </p:txBody>
      </p:sp>
      <p:sp>
        <p:nvSpPr>
          <p:cNvPr id="48" name="Textfeld 47"/>
          <p:cNvSpPr txBox="1"/>
          <p:nvPr/>
        </p:nvSpPr>
        <p:spPr>
          <a:xfrm>
            <a:off x="1979712" y="5445223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Kromp</a:t>
            </a:r>
            <a:r>
              <a:rPr lang="de-DE" sz="1000" dirty="0" smtClean="0"/>
              <a:t>, Marcus</a:t>
            </a:r>
            <a:endParaRPr lang="de-DE" sz="1000" dirty="0"/>
          </a:p>
        </p:txBody>
      </p:sp>
      <p:sp>
        <p:nvSpPr>
          <p:cNvPr id="49" name="Textfeld 48"/>
          <p:cNvSpPr txBox="1"/>
          <p:nvPr/>
        </p:nvSpPr>
        <p:spPr>
          <a:xfrm>
            <a:off x="1967284" y="5085183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Telljohann</a:t>
            </a:r>
            <a:r>
              <a:rPr lang="de-DE" sz="1000" dirty="0" smtClean="0"/>
              <a:t>, Rainer</a:t>
            </a:r>
            <a:endParaRPr lang="de-DE" sz="1000" dirty="0"/>
          </a:p>
        </p:txBody>
      </p:sp>
      <p:sp>
        <p:nvSpPr>
          <p:cNvPr id="50" name="Textfeld 49"/>
          <p:cNvSpPr txBox="1"/>
          <p:nvPr/>
        </p:nvSpPr>
        <p:spPr>
          <a:xfrm>
            <a:off x="1967284" y="4794670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Schmitz, Siegfried</a:t>
            </a:r>
            <a:endParaRPr lang="de-DE" sz="1000" dirty="0"/>
          </a:p>
        </p:txBody>
      </p:sp>
      <p:sp>
        <p:nvSpPr>
          <p:cNvPr id="51" name="Textfeld 50"/>
          <p:cNvSpPr txBox="1"/>
          <p:nvPr/>
        </p:nvSpPr>
        <p:spPr>
          <a:xfrm>
            <a:off x="1967284" y="4478923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Lange, Falko</a:t>
            </a:r>
            <a:endParaRPr lang="de-DE" sz="1000" dirty="0"/>
          </a:p>
        </p:txBody>
      </p:sp>
      <p:sp>
        <p:nvSpPr>
          <p:cNvPr id="52" name="Textfeld 51"/>
          <p:cNvSpPr txBox="1"/>
          <p:nvPr/>
        </p:nvSpPr>
        <p:spPr>
          <a:xfrm>
            <a:off x="1989389" y="576257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Becker, Andreas</a:t>
            </a:r>
            <a:endParaRPr lang="de-DE" sz="1000" dirty="0"/>
          </a:p>
        </p:txBody>
      </p:sp>
      <p:sp>
        <p:nvSpPr>
          <p:cNvPr id="53" name="Textfeld 52"/>
          <p:cNvSpPr txBox="1"/>
          <p:nvPr/>
        </p:nvSpPr>
        <p:spPr>
          <a:xfrm>
            <a:off x="3419872" y="328498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Dehnert</a:t>
            </a:r>
            <a:r>
              <a:rPr lang="de-DE" sz="1000" dirty="0" smtClean="0"/>
              <a:t>, Adrian</a:t>
            </a:r>
            <a:endParaRPr lang="de-DE" sz="1000" dirty="0"/>
          </a:p>
        </p:txBody>
      </p:sp>
      <p:sp>
        <p:nvSpPr>
          <p:cNvPr id="55" name="Textfeld 54"/>
          <p:cNvSpPr txBox="1"/>
          <p:nvPr/>
        </p:nvSpPr>
        <p:spPr>
          <a:xfrm>
            <a:off x="4788024" y="364502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Zuniga</a:t>
            </a:r>
            <a:r>
              <a:rPr lang="de-DE" sz="1000" dirty="0" smtClean="0"/>
              <a:t>, Carlos</a:t>
            </a:r>
            <a:endParaRPr lang="de-DE" sz="1000" dirty="0"/>
          </a:p>
        </p:txBody>
      </p:sp>
      <p:sp>
        <p:nvSpPr>
          <p:cNvPr id="54" name="Textfeld 53"/>
          <p:cNvSpPr txBox="1"/>
          <p:nvPr/>
        </p:nvSpPr>
        <p:spPr>
          <a:xfrm>
            <a:off x="4788024" y="328498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Dericks, Volker</a:t>
            </a:r>
            <a:endParaRPr lang="de-DE" sz="1000" dirty="0"/>
          </a:p>
        </p:txBody>
      </p:sp>
      <p:sp>
        <p:nvSpPr>
          <p:cNvPr id="56" name="Textfeld 55"/>
          <p:cNvSpPr txBox="1"/>
          <p:nvPr/>
        </p:nvSpPr>
        <p:spPr>
          <a:xfrm>
            <a:off x="4788024" y="400506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Yilmaz, Ali</a:t>
            </a:r>
            <a:endParaRPr lang="de-DE" sz="1000" dirty="0"/>
          </a:p>
        </p:txBody>
      </p:sp>
      <p:pic>
        <p:nvPicPr>
          <p:cNvPr id="67" name="Grafik 66" descr="Logo n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692696"/>
            <a:ext cx="153924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Bildergebnis für symbol rotes kre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Bildergebnis für symbol rotes kre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Bildergebnis für symbol rotes kre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805264"/>
            <a:ext cx="195084" cy="126313"/>
          </a:xfrm>
          <a:prstGeom prst="rect">
            <a:avLst/>
          </a:prstGeom>
          <a:noFill/>
        </p:spPr>
      </p:pic>
      <p:pic>
        <p:nvPicPr>
          <p:cNvPr id="4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365104"/>
            <a:ext cx="195084" cy="126313"/>
          </a:xfrm>
          <a:prstGeom prst="rect">
            <a:avLst/>
          </a:prstGeom>
          <a:noFill/>
        </p:spPr>
      </p:pic>
      <p:pic>
        <p:nvPicPr>
          <p:cNvPr id="4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56992"/>
            <a:ext cx="195084" cy="126313"/>
          </a:xfrm>
          <a:prstGeom prst="rect">
            <a:avLst/>
          </a:prstGeom>
          <a:noFill/>
        </p:spPr>
      </p:pic>
      <p:pic>
        <p:nvPicPr>
          <p:cNvPr id="5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6756" y="5882482"/>
            <a:ext cx="195084" cy="126313"/>
          </a:xfrm>
          <a:prstGeom prst="rect">
            <a:avLst/>
          </a:prstGeom>
          <a:noFill/>
        </p:spPr>
      </p:pic>
      <p:pic>
        <p:nvPicPr>
          <p:cNvPr id="5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636912"/>
            <a:ext cx="195084" cy="126313"/>
          </a:xfrm>
          <a:prstGeom prst="rect">
            <a:avLst/>
          </a:prstGeom>
          <a:noFill/>
        </p:spPr>
      </p:pic>
      <p:pic>
        <p:nvPicPr>
          <p:cNvPr id="5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085184"/>
            <a:ext cx="195084" cy="126313"/>
          </a:xfrm>
          <a:prstGeom prst="rect">
            <a:avLst/>
          </a:prstGeom>
          <a:noFill/>
        </p:spPr>
      </p:pic>
      <p:pic>
        <p:nvPicPr>
          <p:cNvPr id="6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36912"/>
            <a:ext cx="195084" cy="126313"/>
          </a:xfrm>
          <a:prstGeom prst="rect">
            <a:avLst/>
          </a:prstGeom>
          <a:noFill/>
        </p:spPr>
      </p:pic>
      <p:pic>
        <p:nvPicPr>
          <p:cNvPr id="6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05064"/>
            <a:ext cx="195084" cy="126313"/>
          </a:xfrm>
          <a:prstGeom prst="rect">
            <a:avLst/>
          </a:prstGeom>
          <a:noFill/>
        </p:spPr>
      </p:pic>
      <p:pic>
        <p:nvPicPr>
          <p:cNvPr id="6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05064"/>
            <a:ext cx="195084" cy="126313"/>
          </a:xfrm>
          <a:prstGeom prst="rect">
            <a:avLst/>
          </a:prstGeom>
          <a:noFill/>
        </p:spPr>
      </p:pic>
      <p:pic>
        <p:nvPicPr>
          <p:cNvPr id="6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725144"/>
            <a:ext cx="195084" cy="126313"/>
          </a:xfrm>
          <a:prstGeom prst="rect">
            <a:avLst/>
          </a:prstGeom>
          <a:noFill/>
        </p:spPr>
      </p:pic>
      <p:pic>
        <p:nvPicPr>
          <p:cNvPr id="6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365104"/>
            <a:ext cx="195084" cy="126313"/>
          </a:xfrm>
          <a:prstGeom prst="rect">
            <a:avLst/>
          </a:prstGeom>
          <a:noFill/>
        </p:spPr>
      </p:pic>
      <p:pic>
        <p:nvPicPr>
          <p:cNvPr id="6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284984"/>
            <a:ext cx="195084" cy="126313"/>
          </a:xfrm>
          <a:prstGeom prst="rect">
            <a:avLst/>
          </a:prstGeom>
          <a:noFill/>
        </p:spPr>
      </p:pic>
      <p:pic>
        <p:nvPicPr>
          <p:cNvPr id="6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645024"/>
            <a:ext cx="195084" cy="126313"/>
          </a:xfrm>
          <a:prstGeom prst="rect">
            <a:avLst/>
          </a:prstGeom>
          <a:noFill/>
        </p:spPr>
      </p:pic>
      <p:pic>
        <p:nvPicPr>
          <p:cNvPr id="6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085184"/>
            <a:ext cx="195084" cy="126313"/>
          </a:xfrm>
          <a:prstGeom prst="rect">
            <a:avLst/>
          </a:prstGeom>
          <a:noFill/>
        </p:spPr>
      </p:pic>
      <p:pic>
        <p:nvPicPr>
          <p:cNvPr id="6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284984"/>
            <a:ext cx="195084" cy="126313"/>
          </a:xfrm>
          <a:prstGeom prst="rect">
            <a:avLst/>
          </a:prstGeom>
          <a:noFill/>
        </p:spPr>
      </p:pic>
      <p:pic>
        <p:nvPicPr>
          <p:cNvPr id="7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9983" y="6348368"/>
            <a:ext cx="195084" cy="126313"/>
          </a:xfrm>
          <a:prstGeom prst="rect">
            <a:avLst/>
          </a:prstGeom>
          <a:noFill/>
        </p:spPr>
      </p:pic>
      <p:sp>
        <p:nvSpPr>
          <p:cNvPr id="71" name="Textfeld 70"/>
          <p:cNvSpPr txBox="1"/>
          <p:nvPr/>
        </p:nvSpPr>
        <p:spPr>
          <a:xfrm>
            <a:off x="7538448" y="6302416"/>
            <a:ext cx="982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Ersthelfer</a:t>
            </a:r>
            <a:endParaRPr lang="de-DE" sz="1000" dirty="0"/>
          </a:p>
        </p:txBody>
      </p:sp>
      <p:sp>
        <p:nvSpPr>
          <p:cNvPr id="72" name="Textfeld 71"/>
          <p:cNvSpPr txBox="1"/>
          <p:nvPr/>
        </p:nvSpPr>
        <p:spPr>
          <a:xfrm>
            <a:off x="602723" y="6165304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Reuter, Erik</a:t>
            </a:r>
            <a:endParaRPr lang="de-DE" sz="1000" dirty="0"/>
          </a:p>
        </p:txBody>
      </p:sp>
      <p:pic>
        <p:nvPicPr>
          <p:cNvPr id="7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328" y="3704977"/>
            <a:ext cx="195084" cy="126313"/>
          </a:xfrm>
          <a:prstGeom prst="rect">
            <a:avLst/>
          </a:prstGeom>
          <a:noFill/>
        </p:spPr>
      </p:pic>
      <p:pic>
        <p:nvPicPr>
          <p:cNvPr id="7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068" y="3708180"/>
            <a:ext cx="195084" cy="126313"/>
          </a:xfrm>
          <a:prstGeom prst="rect">
            <a:avLst/>
          </a:prstGeom>
          <a:noFill/>
        </p:spPr>
      </p:pic>
      <p:sp>
        <p:nvSpPr>
          <p:cNvPr id="75" name="Textfeld 74"/>
          <p:cNvSpPr txBox="1"/>
          <p:nvPr/>
        </p:nvSpPr>
        <p:spPr>
          <a:xfrm>
            <a:off x="4572000" y="6072971"/>
            <a:ext cx="22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Bei Bedarf erfolgt Personalgestellung durch andere Betriebsstätten</a:t>
            </a:r>
          </a:p>
          <a:p>
            <a:endParaRPr lang="de-DE" sz="800" dirty="0"/>
          </a:p>
        </p:txBody>
      </p:sp>
      <p:sp>
        <p:nvSpPr>
          <p:cNvPr id="76" name="Textfeld 75"/>
          <p:cNvSpPr txBox="1"/>
          <p:nvPr/>
        </p:nvSpPr>
        <p:spPr>
          <a:xfrm>
            <a:off x="2004721" y="6072971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Kötte</a:t>
            </a:r>
            <a:r>
              <a:rPr lang="de-DE" sz="1000" dirty="0" smtClean="0"/>
              <a:t>, Matthias</a:t>
            </a:r>
            <a:endParaRPr lang="de-DE" sz="1000" dirty="0"/>
          </a:p>
        </p:txBody>
      </p:sp>
      <p:sp>
        <p:nvSpPr>
          <p:cNvPr id="77" name="Textfeld 76"/>
          <p:cNvSpPr txBox="1"/>
          <p:nvPr/>
        </p:nvSpPr>
        <p:spPr>
          <a:xfrm>
            <a:off x="2026185" y="6415516"/>
            <a:ext cx="1130663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R. Blum</a:t>
            </a:r>
            <a:endParaRPr lang="de-DE" sz="1000" dirty="0"/>
          </a:p>
        </p:txBody>
      </p:sp>
      <p:sp>
        <p:nvSpPr>
          <p:cNvPr id="78" name="Textfeld 77"/>
          <p:cNvSpPr txBox="1"/>
          <p:nvPr/>
        </p:nvSpPr>
        <p:spPr>
          <a:xfrm>
            <a:off x="604138" y="6476441"/>
            <a:ext cx="115212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smtClean="0"/>
              <a:t>Swoboda Andreas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36621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erade Verbindung 117"/>
          <p:cNvCxnSpPr>
            <a:stCxn id="91" idx="2"/>
          </p:cNvCxnSpPr>
          <p:nvPr/>
        </p:nvCxnSpPr>
        <p:spPr>
          <a:xfrm>
            <a:off x="7475141" y="2504279"/>
            <a:ext cx="14642" cy="6157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176"/>
          <p:cNvCxnSpPr/>
          <p:nvPr/>
        </p:nvCxnSpPr>
        <p:spPr>
          <a:xfrm>
            <a:off x="8748464" y="1196752"/>
            <a:ext cx="0" cy="3456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>
            <a:off x="5940152" y="1196752"/>
            <a:ext cx="28083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>
            <a:off x="6487914" y="1607894"/>
            <a:ext cx="29862" cy="17803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>
            <a:endCxn id="103" idx="3"/>
          </p:cNvCxnSpPr>
          <p:nvPr/>
        </p:nvCxnSpPr>
        <p:spPr>
          <a:xfrm flipH="1">
            <a:off x="6874094" y="2543998"/>
            <a:ext cx="2162" cy="2534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1547664" y="2348880"/>
            <a:ext cx="432048" cy="1103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1979712" y="2343363"/>
            <a:ext cx="0" cy="403244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1043608" y="1628800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5076056" y="1196752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8604448" y="1628800"/>
            <a:ext cx="0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3078530" y="1628800"/>
            <a:ext cx="18350" cy="3947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4716016" y="1649705"/>
            <a:ext cx="0" cy="20162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67544" y="260648"/>
            <a:ext cx="8424936" cy="30777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                                                         Betriebsstätte  Dortmund</a:t>
            </a:r>
            <a:endParaRPr lang="de-DE" sz="1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211960" y="836712"/>
            <a:ext cx="172819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</a:t>
            </a:r>
            <a:r>
              <a:rPr lang="de-DE" sz="1200" dirty="0" err="1" smtClean="0"/>
              <a:t>Betriebsstättenleitung</a:t>
            </a:r>
            <a:r>
              <a:rPr lang="de-DE" sz="1200" dirty="0" smtClean="0"/>
              <a:t> </a:t>
            </a:r>
          </a:p>
          <a:p>
            <a:r>
              <a:rPr lang="de-DE" sz="1200" dirty="0"/>
              <a:t> </a:t>
            </a:r>
            <a:r>
              <a:rPr lang="de-DE" sz="1200" dirty="0" smtClean="0"/>
              <a:t>              Herr Eiche</a:t>
            </a:r>
          </a:p>
          <a:p>
            <a:r>
              <a:rPr lang="de-DE" sz="1200" dirty="0" smtClean="0"/>
              <a:t>Vertretung Herr Grupe</a:t>
            </a:r>
            <a:endParaRPr lang="de-DE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2123728" y="1679900"/>
            <a:ext cx="151216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T. Eiche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Schadensbeseitigung  G+W &amp; </a:t>
            </a:r>
            <a:r>
              <a:rPr lang="de-DE" sz="1200" dirty="0" err="1" smtClean="0"/>
              <a:t>Enervie</a:t>
            </a:r>
            <a:endParaRPr lang="de-DE" sz="12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3706540" y="1688533"/>
            <a:ext cx="1584176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</a:t>
            </a:r>
            <a:r>
              <a:rPr lang="de-DE" sz="1200" b="1" dirty="0" err="1" smtClean="0"/>
              <a:t>Schnabl</a:t>
            </a:r>
            <a:endParaRPr lang="de-DE" sz="1200" b="1" dirty="0" smtClean="0"/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Schadensbeseitigung Strom</a:t>
            </a:r>
            <a:endParaRPr lang="de-DE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5341544" y="1663060"/>
            <a:ext cx="1485667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Grupe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Projekt Hamm, Werl Str. Bau</a:t>
            </a:r>
            <a:endParaRPr lang="de-DE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8159959" y="1679900"/>
            <a:ext cx="93610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Frau Reiner</a:t>
            </a:r>
          </a:p>
          <a:p>
            <a:r>
              <a:rPr lang="de-DE" sz="1200" dirty="0" smtClean="0"/>
              <a:t>Büro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52232" y="3470811"/>
            <a:ext cx="1000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A. </a:t>
            </a:r>
            <a:r>
              <a:rPr lang="de-DE" sz="1000" dirty="0" err="1" smtClean="0"/>
              <a:t>Diring</a:t>
            </a:r>
            <a:endParaRPr lang="de-DE" sz="1000" dirty="0"/>
          </a:p>
        </p:txBody>
      </p:sp>
      <p:sp>
        <p:nvSpPr>
          <p:cNvPr id="14" name="Textfeld 13"/>
          <p:cNvSpPr txBox="1"/>
          <p:nvPr/>
        </p:nvSpPr>
        <p:spPr>
          <a:xfrm>
            <a:off x="124752" y="3455546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</a:t>
            </a:r>
            <a:r>
              <a:rPr lang="de-DE" sz="1000" dirty="0" err="1" smtClean="0"/>
              <a:t>Höfener</a:t>
            </a:r>
            <a:endParaRPr lang="de-DE" sz="1000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1043608" y="1625999"/>
            <a:ext cx="75608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467544" y="1700808"/>
            <a:ext cx="129614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Wolf</a:t>
            </a:r>
          </a:p>
          <a:p>
            <a:r>
              <a:rPr lang="de-DE" sz="1200" dirty="0" smtClean="0"/>
              <a:t>Schwerpunkt:</a:t>
            </a:r>
          </a:p>
          <a:p>
            <a:r>
              <a:rPr lang="de-DE" sz="1200" dirty="0" smtClean="0"/>
              <a:t>Hausanschlüsse</a:t>
            </a:r>
          </a:p>
          <a:p>
            <a:r>
              <a:rPr lang="de-DE" sz="1200" dirty="0" smtClean="0"/>
              <a:t>Fernwärme</a:t>
            </a:r>
          </a:p>
        </p:txBody>
      </p:sp>
      <p:pic>
        <p:nvPicPr>
          <p:cNvPr id="24" name="Grafik 23" descr="Logo n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53924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467544" y="2636912"/>
            <a:ext cx="1296144" cy="261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 smtClean="0"/>
              <a:t>Herr </a:t>
            </a:r>
            <a:r>
              <a:rPr lang="de-DE" sz="1100" b="1" dirty="0" err="1" smtClean="0"/>
              <a:t>Krysztofiak</a:t>
            </a:r>
            <a:endParaRPr lang="de-DE" sz="11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107504" y="3717032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H. Peter</a:t>
            </a:r>
            <a:endParaRPr lang="de-DE" sz="1000" dirty="0"/>
          </a:p>
        </p:txBody>
      </p:sp>
      <p:sp>
        <p:nvSpPr>
          <p:cNvPr id="30" name="Textfeld 29"/>
          <p:cNvSpPr txBox="1"/>
          <p:nvPr/>
        </p:nvSpPr>
        <p:spPr>
          <a:xfrm>
            <a:off x="1060856" y="3747876"/>
            <a:ext cx="1000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D.Michnikowski</a:t>
            </a:r>
            <a:endParaRPr lang="de-DE" sz="1000" dirty="0"/>
          </a:p>
        </p:txBody>
      </p:sp>
      <p:sp>
        <p:nvSpPr>
          <p:cNvPr id="31" name="Textfeld 30"/>
          <p:cNvSpPr txBox="1"/>
          <p:nvPr/>
        </p:nvSpPr>
        <p:spPr>
          <a:xfrm>
            <a:off x="107504" y="5888284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G. Oldenburg</a:t>
            </a:r>
            <a:endParaRPr lang="de-DE" sz="1000" dirty="0"/>
          </a:p>
        </p:txBody>
      </p:sp>
      <p:sp>
        <p:nvSpPr>
          <p:cNvPr id="32" name="Textfeld 31"/>
          <p:cNvSpPr txBox="1"/>
          <p:nvPr/>
        </p:nvSpPr>
        <p:spPr>
          <a:xfrm>
            <a:off x="107504" y="4293096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V. </a:t>
            </a:r>
            <a:r>
              <a:rPr lang="de-DE" sz="1000" dirty="0" err="1" smtClean="0"/>
              <a:t>Kotjachow</a:t>
            </a:r>
            <a:endParaRPr lang="de-DE" sz="1000" dirty="0"/>
          </a:p>
        </p:txBody>
      </p:sp>
      <p:sp>
        <p:nvSpPr>
          <p:cNvPr id="33" name="Textfeld 32"/>
          <p:cNvSpPr txBox="1"/>
          <p:nvPr/>
        </p:nvSpPr>
        <p:spPr>
          <a:xfrm>
            <a:off x="107504" y="4005064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J. </a:t>
            </a:r>
            <a:r>
              <a:rPr lang="de-DE" sz="1000" dirty="0" err="1" smtClean="0"/>
              <a:t>Ganswind</a:t>
            </a:r>
            <a:endParaRPr lang="de-DE" sz="1000" dirty="0"/>
          </a:p>
        </p:txBody>
      </p:sp>
      <p:sp>
        <p:nvSpPr>
          <p:cNvPr id="34" name="Textfeld 33"/>
          <p:cNvSpPr txBox="1"/>
          <p:nvPr/>
        </p:nvSpPr>
        <p:spPr>
          <a:xfrm>
            <a:off x="1061504" y="5365488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N. Buljubasic</a:t>
            </a:r>
            <a:endParaRPr lang="de-DE" sz="1000" dirty="0"/>
          </a:p>
        </p:txBody>
      </p:sp>
      <p:sp>
        <p:nvSpPr>
          <p:cNvPr id="35" name="Textfeld 34"/>
          <p:cNvSpPr txBox="1"/>
          <p:nvPr/>
        </p:nvSpPr>
        <p:spPr>
          <a:xfrm>
            <a:off x="107504" y="5350520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T.Pelka</a:t>
            </a:r>
            <a:endParaRPr lang="de-DE" sz="1000" dirty="0"/>
          </a:p>
        </p:txBody>
      </p:sp>
      <p:sp>
        <p:nvSpPr>
          <p:cNvPr id="36" name="Textfeld 35"/>
          <p:cNvSpPr txBox="1"/>
          <p:nvPr/>
        </p:nvSpPr>
        <p:spPr>
          <a:xfrm>
            <a:off x="1071701" y="5087250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R. Meyn</a:t>
            </a:r>
            <a:endParaRPr lang="de-DE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116128" y="5088858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B. Sievers</a:t>
            </a:r>
            <a:endParaRPr lang="de-DE" sz="1000" dirty="0"/>
          </a:p>
        </p:txBody>
      </p:sp>
      <p:sp>
        <p:nvSpPr>
          <p:cNvPr id="38" name="Textfeld 37"/>
          <p:cNvSpPr txBox="1"/>
          <p:nvPr/>
        </p:nvSpPr>
        <p:spPr>
          <a:xfrm>
            <a:off x="1061504" y="4285240"/>
            <a:ext cx="996583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R. </a:t>
            </a:r>
            <a:r>
              <a:rPr lang="de-DE" sz="1000" dirty="0" err="1" smtClean="0"/>
              <a:t>Killi</a:t>
            </a:r>
            <a:r>
              <a:rPr lang="de-DE" sz="1000" dirty="0" err="1"/>
              <a:t>c</a:t>
            </a:r>
            <a:endParaRPr lang="de-DE" sz="1000" dirty="0"/>
          </a:p>
        </p:txBody>
      </p:sp>
      <p:sp>
        <p:nvSpPr>
          <p:cNvPr id="40" name="Textfeld 39"/>
          <p:cNvSpPr txBox="1"/>
          <p:nvPr/>
        </p:nvSpPr>
        <p:spPr>
          <a:xfrm>
            <a:off x="1052232" y="5600111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B. </a:t>
            </a:r>
            <a:r>
              <a:rPr lang="de-DE" sz="1000" dirty="0" err="1" smtClean="0"/>
              <a:t>Röschert</a:t>
            </a:r>
            <a:endParaRPr lang="de-DE" sz="1000" dirty="0"/>
          </a:p>
        </p:txBody>
      </p:sp>
      <p:sp>
        <p:nvSpPr>
          <p:cNvPr id="41" name="Textfeld 40"/>
          <p:cNvSpPr txBox="1"/>
          <p:nvPr/>
        </p:nvSpPr>
        <p:spPr>
          <a:xfrm>
            <a:off x="116128" y="5600524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Ferreira</a:t>
            </a:r>
            <a:endParaRPr lang="de-DE" sz="1000" dirty="0"/>
          </a:p>
        </p:txBody>
      </p:sp>
      <p:sp>
        <p:nvSpPr>
          <p:cNvPr id="42" name="Textfeld 41"/>
          <p:cNvSpPr txBox="1"/>
          <p:nvPr/>
        </p:nvSpPr>
        <p:spPr>
          <a:xfrm>
            <a:off x="123541" y="6204353"/>
            <a:ext cx="1784163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Auszubildene</a:t>
            </a:r>
            <a:r>
              <a:rPr lang="de-DE" sz="1000" dirty="0" smtClean="0"/>
              <a:t>: Hölscher,</a:t>
            </a:r>
          </a:p>
          <a:p>
            <a:r>
              <a:rPr lang="de-DE" sz="1000" dirty="0" smtClean="0"/>
              <a:t>D. </a:t>
            </a:r>
            <a:r>
              <a:rPr lang="de-DE" sz="1000" dirty="0" err="1" smtClean="0"/>
              <a:t>Hillenhagen</a:t>
            </a:r>
            <a:r>
              <a:rPr lang="de-DE" sz="1000" dirty="0" smtClean="0"/>
              <a:t>,</a:t>
            </a:r>
          </a:p>
          <a:p>
            <a:r>
              <a:rPr lang="de-DE" sz="1000" dirty="0" smtClean="0"/>
              <a:t>P. </a:t>
            </a:r>
            <a:r>
              <a:rPr lang="de-DE" sz="1000" dirty="0" err="1" smtClean="0"/>
              <a:t>Schaffrin</a:t>
            </a:r>
            <a:r>
              <a:rPr lang="de-DE" sz="1000" dirty="0" smtClean="0"/>
              <a:t>,  Berendsen,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93167" y="4791056"/>
            <a:ext cx="936104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Instrallateure</a:t>
            </a:r>
            <a:endParaRPr lang="de-DE" sz="1000" dirty="0"/>
          </a:p>
        </p:txBody>
      </p:sp>
      <p:sp>
        <p:nvSpPr>
          <p:cNvPr id="47" name="Textfeld 46"/>
          <p:cNvSpPr txBox="1"/>
          <p:nvPr/>
        </p:nvSpPr>
        <p:spPr>
          <a:xfrm>
            <a:off x="107504" y="3068960"/>
            <a:ext cx="936104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Tiefbauer</a:t>
            </a:r>
            <a:endParaRPr lang="de-DE" sz="1000" dirty="0"/>
          </a:p>
        </p:txBody>
      </p:sp>
      <p:sp>
        <p:nvSpPr>
          <p:cNvPr id="52" name="Textfeld 51"/>
          <p:cNvSpPr txBox="1"/>
          <p:nvPr/>
        </p:nvSpPr>
        <p:spPr>
          <a:xfrm>
            <a:off x="2123728" y="2653154"/>
            <a:ext cx="1512168" cy="261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 smtClean="0"/>
              <a:t>         Herr Ernst</a:t>
            </a:r>
            <a:endParaRPr lang="de-DE" sz="110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2130156" y="2996952"/>
            <a:ext cx="93610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DEW 21 Rep Kolonnen</a:t>
            </a:r>
            <a:endParaRPr lang="de-DE" sz="1000" dirty="0"/>
          </a:p>
        </p:txBody>
      </p:sp>
      <p:sp>
        <p:nvSpPr>
          <p:cNvPr id="66" name="Textfeld 65"/>
          <p:cNvSpPr txBox="1"/>
          <p:nvPr/>
        </p:nvSpPr>
        <p:spPr>
          <a:xfrm>
            <a:off x="2142426" y="5934417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D. </a:t>
            </a:r>
            <a:r>
              <a:rPr lang="de-DE" sz="1000" dirty="0" err="1" smtClean="0"/>
              <a:t>Kornatz</a:t>
            </a:r>
            <a:endParaRPr lang="de-DE" sz="1000" dirty="0"/>
          </a:p>
        </p:txBody>
      </p:sp>
      <p:sp>
        <p:nvSpPr>
          <p:cNvPr id="67" name="Textfeld 66"/>
          <p:cNvSpPr txBox="1"/>
          <p:nvPr/>
        </p:nvSpPr>
        <p:spPr>
          <a:xfrm>
            <a:off x="2137829" y="3444383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J. Apelt</a:t>
            </a:r>
            <a:endParaRPr lang="de-DE" sz="1000" dirty="0"/>
          </a:p>
        </p:txBody>
      </p:sp>
      <p:sp>
        <p:nvSpPr>
          <p:cNvPr id="68" name="Textfeld 67"/>
          <p:cNvSpPr txBox="1"/>
          <p:nvPr/>
        </p:nvSpPr>
        <p:spPr>
          <a:xfrm>
            <a:off x="3092921" y="3717032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Bilgin</a:t>
            </a:r>
            <a:endParaRPr lang="de-DE" sz="1000" dirty="0"/>
          </a:p>
        </p:txBody>
      </p:sp>
      <p:sp>
        <p:nvSpPr>
          <p:cNvPr id="69" name="Textfeld 68"/>
          <p:cNvSpPr txBox="1"/>
          <p:nvPr/>
        </p:nvSpPr>
        <p:spPr>
          <a:xfrm>
            <a:off x="2137829" y="3717032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B. </a:t>
            </a:r>
            <a:r>
              <a:rPr lang="de-DE" sz="1000" dirty="0" err="1" smtClean="0"/>
              <a:t>Rüping</a:t>
            </a:r>
            <a:endParaRPr lang="de-DE" sz="1000" dirty="0"/>
          </a:p>
        </p:txBody>
      </p:sp>
      <p:sp>
        <p:nvSpPr>
          <p:cNvPr id="70" name="Textfeld 69"/>
          <p:cNvSpPr txBox="1"/>
          <p:nvPr/>
        </p:nvSpPr>
        <p:spPr>
          <a:xfrm>
            <a:off x="3096879" y="3438663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T. Streit</a:t>
            </a:r>
            <a:endParaRPr lang="de-DE" sz="1000" dirty="0"/>
          </a:p>
        </p:txBody>
      </p:sp>
      <p:sp>
        <p:nvSpPr>
          <p:cNvPr id="71" name="Textfeld 70"/>
          <p:cNvSpPr txBox="1"/>
          <p:nvPr/>
        </p:nvSpPr>
        <p:spPr>
          <a:xfrm>
            <a:off x="3144917" y="5903645"/>
            <a:ext cx="1115081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D. Sondermann</a:t>
            </a:r>
            <a:endParaRPr lang="de-DE" sz="1000" dirty="0"/>
          </a:p>
        </p:txBody>
      </p:sp>
      <p:sp>
        <p:nvSpPr>
          <p:cNvPr id="72" name="Textfeld 71"/>
          <p:cNvSpPr txBox="1"/>
          <p:nvPr/>
        </p:nvSpPr>
        <p:spPr>
          <a:xfrm>
            <a:off x="3142937" y="5624685"/>
            <a:ext cx="1119039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U. </a:t>
            </a:r>
            <a:r>
              <a:rPr lang="de-DE" sz="1000" dirty="0" err="1" smtClean="0"/>
              <a:t>Kwasigroch</a:t>
            </a:r>
            <a:endParaRPr lang="de-DE" sz="1000" dirty="0"/>
          </a:p>
        </p:txBody>
      </p:sp>
      <p:sp>
        <p:nvSpPr>
          <p:cNvPr id="73" name="Textfeld 72"/>
          <p:cNvSpPr txBox="1"/>
          <p:nvPr/>
        </p:nvSpPr>
        <p:spPr>
          <a:xfrm>
            <a:off x="2142426" y="5660540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F. Kastrup</a:t>
            </a:r>
            <a:endParaRPr lang="de-DE" sz="1000" dirty="0"/>
          </a:p>
        </p:txBody>
      </p:sp>
      <p:sp>
        <p:nvSpPr>
          <p:cNvPr id="74" name="Textfeld 73"/>
          <p:cNvSpPr txBox="1"/>
          <p:nvPr/>
        </p:nvSpPr>
        <p:spPr>
          <a:xfrm>
            <a:off x="3120344" y="4293095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S. </a:t>
            </a:r>
            <a:r>
              <a:rPr lang="de-DE" sz="1000" dirty="0" err="1" smtClean="0"/>
              <a:t>Schulwandt</a:t>
            </a:r>
            <a:endParaRPr lang="de-DE" sz="1000" dirty="0"/>
          </a:p>
        </p:txBody>
      </p:sp>
      <p:sp>
        <p:nvSpPr>
          <p:cNvPr id="75" name="Textfeld 74"/>
          <p:cNvSpPr txBox="1"/>
          <p:nvPr/>
        </p:nvSpPr>
        <p:spPr>
          <a:xfrm>
            <a:off x="2156817" y="4272190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S. Aydogdu</a:t>
            </a:r>
            <a:endParaRPr lang="de-DE" sz="1000" dirty="0"/>
          </a:p>
        </p:txBody>
      </p:sp>
      <p:sp>
        <p:nvSpPr>
          <p:cNvPr id="76" name="Textfeld 75"/>
          <p:cNvSpPr txBox="1"/>
          <p:nvPr/>
        </p:nvSpPr>
        <p:spPr>
          <a:xfrm>
            <a:off x="3092921" y="4005064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A. Heil</a:t>
            </a:r>
            <a:endParaRPr lang="de-DE" sz="1000" dirty="0"/>
          </a:p>
        </p:txBody>
      </p:sp>
      <p:sp>
        <p:nvSpPr>
          <p:cNvPr id="77" name="Textfeld 76"/>
          <p:cNvSpPr txBox="1"/>
          <p:nvPr/>
        </p:nvSpPr>
        <p:spPr>
          <a:xfrm>
            <a:off x="2156817" y="4005064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</a:t>
            </a:r>
            <a:r>
              <a:rPr lang="de-DE" sz="1000" dirty="0" err="1" smtClean="0"/>
              <a:t>Seymen</a:t>
            </a:r>
            <a:endParaRPr lang="de-DE" sz="1000" dirty="0"/>
          </a:p>
        </p:txBody>
      </p:sp>
      <p:sp>
        <p:nvSpPr>
          <p:cNvPr id="78" name="Textfeld 77"/>
          <p:cNvSpPr txBox="1"/>
          <p:nvPr/>
        </p:nvSpPr>
        <p:spPr>
          <a:xfrm>
            <a:off x="2128673" y="5052661"/>
            <a:ext cx="936104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Enervie</a:t>
            </a:r>
            <a:endParaRPr lang="de-DE" sz="1000" dirty="0" smtClean="0"/>
          </a:p>
          <a:p>
            <a:r>
              <a:rPr lang="de-DE" sz="1000" dirty="0" smtClean="0"/>
              <a:t> Hagen +</a:t>
            </a:r>
          </a:p>
          <a:p>
            <a:r>
              <a:rPr lang="de-DE" sz="1000" dirty="0" smtClean="0"/>
              <a:t>Lüdenscheid</a:t>
            </a:r>
            <a:endParaRPr lang="de-DE" sz="1000" dirty="0"/>
          </a:p>
        </p:txBody>
      </p:sp>
      <p:sp>
        <p:nvSpPr>
          <p:cNvPr id="85" name="Textfeld 84"/>
          <p:cNvSpPr txBox="1"/>
          <p:nvPr/>
        </p:nvSpPr>
        <p:spPr>
          <a:xfrm>
            <a:off x="4138588" y="3634430"/>
            <a:ext cx="720080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P.Bachor</a:t>
            </a:r>
            <a:endParaRPr lang="de-DE" sz="1000" dirty="0"/>
          </a:p>
        </p:txBody>
      </p:sp>
      <p:sp>
        <p:nvSpPr>
          <p:cNvPr id="86" name="Textfeld 85"/>
          <p:cNvSpPr txBox="1"/>
          <p:nvPr/>
        </p:nvSpPr>
        <p:spPr>
          <a:xfrm>
            <a:off x="4871160" y="3648472"/>
            <a:ext cx="792088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T. </a:t>
            </a:r>
            <a:r>
              <a:rPr lang="de-DE" sz="1000" dirty="0" err="1" smtClean="0"/>
              <a:t>Teppe</a:t>
            </a:r>
            <a:endParaRPr lang="de-DE" sz="1000" dirty="0"/>
          </a:p>
        </p:txBody>
      </p:sp>
      <p:sp>
        <p:nvSpPr>
          <p:cNvPr id="87" name="Textfeld 86"/>
          <p:cNvSpPr txBox="1"/>
          <p:nvPr/>
        </p:nvSpPr>
        <p:spPr>
          <a:xfrm>
            <a:off x="4138587" y="3402250"/>
            <a:ext cx="832179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W. </a:t>
            </a:r>
            <a:r>
              <a:rPr lang="de-DE" sz="1000" dirty="0" err="1" smtClean="0"/>
              <a:t>Heisiph</a:t>
            </a:r>
            <a:endParaRPr lang="de-DE" sz="1000" dirty="0"/>
          </a:p>
        </p:txBody>
      </p:sp>
      <p:sp>
        <p:nvSpPr>
          <p:cNvPr id="88" name="Textfeld 87"/>
          <p:cNvSpPr txBox="1"/>
          <p:nvPr/>
        </p:nvSpPr>
        <p:spPr>
          <a:xfrm>
            <a:off x="4873225" y="3402251"/>
            <a:ext cx="783017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W. Genter</a:t>
            </a:r>
            <a:endParaRPr lang="de-DE" sz="1000" dirty="0"/>
          </a:p>
        </p:txBody>
      </p:sp>
      <p:sp>
        <p:nvSpPr>
          <p:cNvPr id="93" name="Textfeld 92"/>
          <p:cNvSpPr txBox="1"/>
          <p:nvPr/>
        </p:nvSpPr>
        <p:spPr>
          <a:xfrm>
            <a:off x="5700409" y="3085482"/>
            <a:ext cx="802436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Straßenbau</a:t>
            </a:r>
            <a:endParaRPr lang="de-DE" sz="1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520998" y="3419708"/>
            <a:ext cx="92267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A. Klimek</a:t>
            </a:r>
            <a:endParaRPr lang="de-DE" sz="1000" dirty="0"/>
          </a:p>
        </p:txBody>
      </p:sp>
      <p:sp>
        <p:nvSpPr>
          <p:cNvPr id="95" name="Textfeld 94"/>
          <p:cNvSpPr txBox="1"/>
          <p:nvPr/>
        </p:nvSpPr>
        <p:spPr>
          <a:xfrm>
            <a:off x="5742582" y="3405906"/>
            <a:ext cx="765697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E. Bilgin</a:t>
            </a:r>
            <a:endParaRPr lang="de-DE" sz="1000" dirty="0"/>
          </a:p>
        </p:txBody>
      </p:sp>
      <p:sp>
        <p:nvSpPr>
          <p:cNvPr id="96" name="Textfeld 95"/>
          <p:cNvSpPr txBox="1"/>
          <p:nvPr/>
        </p:nvSpPr>
        <p:spPr>
          <a:xfrm>
            <a:off x="5754338" y="3657876"/>
            <a:ext cx="769890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G. Kirsch</a:t>
            </a:r>
            <a:endParaRPr lang="de-DE" sz="1000" dirty="0"/>
          </a:p>
        </p:txBody>
      </p:sp>
      <p:sp>
        <p:nvSpPr>
          <p:cNvPr id="99" name="Textfeld 98"/>
          <p:cNvSpPr txBox="1"/>
          <p:nvPr/>
        </p:nvSpPr>
        <p:spPr>
          <a:xfrm>
            <a:off x="6520998" y="3665929"/>
            <a:ext cx="93933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C. </a:t>
            </a:r>
            <a:r>
              <a:rPr lang="de-DE" sz="1000" dirty="0" err="1" smtClean="0"/>
              <a:t>Glombick</a:t>
            </a:r>
            <a:endParaRPr lang="de-DE" sz="1000" dirty="0"/>
          </a:p>
        </p:txBody>
      </p:sp>
      <p:sp>
        <p:nvSpPr>
          <p:cNvPr id="100" name="Textfeld 99"/>
          <p:cNvSpPr txBox="1"/>
          <p:nvPr/>
        </p:nvSpPr>
        <p:spPr>
          <a:xfrm>
            <a:off x="6524228" y="4147919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P. Ernst</a:t>
            </a:r>
            <a:endParaRPr lang="de-DE" sz="10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6517776" y="3912150"/>
            <a:ext cx="93610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G. </a:t>
            </a:r>
            <a:r>
              <a:rPr lang="de-DE" sz="1000" dirty="0" err="1" smtClean="0"/>
              <a:t>Fiorito</a:t>
            </a:r>
            <a:endParaRPr lang="de-DE" sz="1000" dirty="0"/>
          </a:p>
        </p:txBody>
      </p:sp>
      <p:sp>
        <p:nvSpPr>
          <p:cNvPr id="102" name="Textfeld 101"/>
          <p:cNvSpPr txBox="1"/>
          <p:nvPr/>
        </p:nvSpPr>
        <p:spPr>
          <a:xfrm>
            <a:off x="5742581" y="3912150"/>
            <a:ext cx="76247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J. </a:t>
            </a:r>
            <a:r>
              <a:rPr lang="de-DE" sz="1000" dirty="0" err="1" smtClean="0"/>
              <a:t>Sarikiz</a:t>
            </a:r>
            <a:endParaRPr lang="de-DE" sz="1000" dirty="0"/>
          </a:p>
        </p:txBody>
      </p:sp>
      <p:sp>
        <p:nvSpPr>
          <p:cNvPr id="103" name="Textfeld 102"/>
          <p:cNvSpPr txBox="1"/>
          <p:nvPr/>
        </p:nvSpPr>
        <p:spPr>
          <a:xfrm>
            <a:off x="5999567" y="4955151"/>
            <a:ext cx="874527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Hamm, Werl</a:t>
            </a:r>
            <a:endParaRPr lang="de-DE" sz="1000" dirty="0"/>
          </a:p>
        </p:txBody>
      </p:sp>
      <p:sp>
        <p:nvSpPr>
          <p:cNvPr id="105" name="Textfeld 104"/>
          <p:cNvSpPr txBox="1"/>
          <p:nvPr/>
        </p:nvSpPr>
        <p:spPr>
          <a:xfrm>
            <a:off x="5995552" y="5322112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H. </a:t>
            </a:r>
            <a:r>
              <a:rPr lang="de-DE" sz="1000" dirty="0" err="1" smtClean="0"/>
              <a:t>Lückmann</a:t>
            </a:r>
            <a:endParaRPr lang="de-DE" sz="1000" dirty="0"/>
          </a:p>
        </p:txBody>
      </p:sp>
      <p:sp>
        <p:nvSpPr>
          <p:cNvPr id="106" name="Textfeld 105"/>
          <p:cNvSpPr txBox="1"/>
          <p:nvPr/>
        </p:nvSpPr>
        <p:spPr>
          <a:xfrm>
            <a:off x="6876256" y="5329660"/>
            <a:ext cx="102676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J. </a:t>
            </a:r>
            <a:r>
              <a:rPr lang="de-DE" sz="1000" dirty="0" err="1" smtClean="0"/>
              <a:t>Magalhaes</a:t>
            </a:r>
            <a:endParaRPr lang="de-DE" sz="1000" dirty="0"/>
          </a:p>
        </p:txBody>
      </p:sp>
      <p:sp>
        <p:nvSpPr>
          <p:cNvPr id="108" name="Textfeld 107"/>
          <p:cNvSpPr txBox="1"/>
          <p:nvPr/>
        </p:nvSpPr>
        <p:spPr>
          <a:xfrm>
            <a:off x="5995552" y="5576581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J. </a:t>
            </a:r>
            <a:r>
              <a:rPr lang="de-DE" sz="1000" dirty="0" err="1" smtClean="0"/>
              <a:t>Berndsen</a:t>
            </a:r>
            <a:endParaRPr lang="de-DE" sz="1000" dirty="0"/>
          </a:p>
        </p:txBody>
      </p:sp>
      <p:sp>
        <p:nvSpPr>
          <p:cNvPr id="109" name="Textfeld 108"/>
          <p:cNvSpPr txBox="1"/>
          <p:nvPr/>
        </p:nvSpPr>
        <p:spPr>
          <a:xfrm>
            <a:off x="6876256" y="5576581"/>
            <a:ext cx="103053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</a:t>
            </a:r>
            <a:r>
              <a:rPr lang="de-DE" sz="1000" dirty="0" err="1" smtClean="0"/>
              <a:t>Vennemann</a:t>
            </a:r>
            <a:endParaRPr lang="de-DE" sz="1000" dirty="0"/>
          </a:p>
        </p:txBody>
      </p:sp>
      <p:sp>
        <p:nvSpPr>
          <p:cNvPr id="110" name="Textfeld 109"/>
          <p:cNvSpPr txBox="1"/>
          <p:nvPr/>
        </p:nvSpPr>
        <p:spPr>
          <a:xfrm>
            <a:off x="6004782" y="5842151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E. </a:t>
            </a:r>
            <a:r>
              <a:rPr lang="de-DE" sz="1000" dirty="0" err="1" smtClean="0"/>
              <a:t>Janik</a:t>
            </a:r>
            <a:endParaRPr lang="de-DE" sz="1000" dirty="0"/>
          </a:p>
        </p:txBody>
      </p:sp>
      <p:sp>
        <p:nvSpPr>
          <p:cNvPr id="111" name="Textfeld 110"/>
          <p:cNvSpPr txBox="1"/>
          <p:nvPr/>
        </p:nvSpPr>
        <p:spPr>
          <a:xfrm>
            <a:off x="6012160" y="6092715"/>
            <a:ext cx="86409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O. Seidel</a:t>
            </a:r>
            <a:endParaRPr lang="de-DE" sz="1000" dirty="0"/>
          </a:p>
        </p:txBody>
      </p:sp>
      <p:sp>
        <p:nvSpPr>
          <p:cNvPr id="112" name="Textfeld 111"/>
          <p:cNvSpPr txBox="1"/>
          <p:nvPr/>
        </p:nvSpPr>
        <p:spPr>
          <a:xfrm>
            <a:off x="6887467" y="5812501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V. Schönmeier</a:t>
            </a:r>
            <a:endParaRPr lang="de-DE" sz="1000" dirty="0"/>
          </a:p>
        </p:txBody>
      </p:sp>
      <p:cxnSp>
        <p:nvCxnSpPr>
          <p:cNvPr id="116" name="Gerade Verbindung 115"/>
          <p:cNvCxnSpPr>
            <a:stCxn id="42" idx="3"/>
          </p:cNvCxnSpPr>
          <p:nvPr/>
        </p:nvCxnSpPr>
        <p:spPr>
          <a:xfrm>
            <a:off x="1907704" y="6481352"/>
            <a:ext cx="88046" cy="1103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6869291" y="5195205"/>
            <a:ext cx="2" cy="11165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feld 161"/>
          <p:cNvSpPr txBox="1"/>
          <p:nvPr/>
        </p:nvSpPr>
        <p:spPr>
          <a:xfrm>
            <a:off x="7950887" y="3413605"/>
            <a:ext cx="1044624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Lager, Werkstatt, Magazin</a:t>
            </a:r>
          </a:p>
        </p:txBody>
      </p:sp>
      <p:sp>
        <p:nvSpPr>
          <p:cNvPr id="170" name="Textfeld 169"/>
          <p:cNvSpPr txBox="1"/>
          <p:nvPr/>
        </p:nvSpPr>
        <p:spPr>
          <a:xfrm>
            <a:off x="7956376" y="4149080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J. </a:t>
            </a:r>
            <a:r>
              <a:rPr lang="de-DE" sz="1000" dirty="0" err="1" smtClean="0"/>
              <a:t>Stobbe</a:t>
            </a:r>
            <a:endParaRPr lang="de-DE" sz="1000" dirty="0"/>
          </a:p>
        </p:txBody>
      </p:sp>
      <p:sp>
        <p:nvSpPr>
          <p:cNvPr id="171" name="Textfeld 170"/>
          <p:cNvSpPr txBox="1"/>
          <p:nvPr/>
        </p:nvSpPr>
        <p:spPr>
          <a:xfrm>
            <a:off x="7956376" y="4365104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H. </a:t>
            </a:r>
            <a:r>
              <a:rPr lang="de-DE" sz="1000" dirty="0" err="1" smtClean="0"/>
              <a:t>Mörchen</a:t>
            </a:r>
            <a:endParaRPr lang="de-DE" sz="1000" dirty="0"/>
          </a:p>
        </p:txBody>
      </p:sp>
      <p:sp>
        <p:nvSpPr>
          <p:cNvPr id="172" name="Textfeld 171"/>
          <p:cNvSpPr txBox="1"/>
          <p:nvPr/>
        </p:nvSpPr>
        <p:spPr>
          <a:xfrm>
            <a:off x="7956376" y="4581128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</a:t>
            </a:r>
            <a:r>
              <a:rPr lang="de-DE" sz="1000" dirty="0" err="1" smtClean="0"/>
              <a:t>Nowatzki</a:t>
            </a:r>
            <a:endParaRPr lang="de-DE" sz="1000" dirty="0"/>
          </a:p>
        </p:txBody>
      </p:sp>
      <p:sp>
        <p:nvSpPr>
          <p:cNvPr id="173" name="Textfeld 172"/>
          <p:cNvSpPr txBox="1"/>
          <p:nvPr/>
        </p:nvSpPr>
        <p:spPr>
          <a:xfrm>
            <a:off x="7956376" y="4797152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B. Radebold</a:t>
            </a:r>
            <a:endParaRPr lang="de-DE" sz="1000" dirty="0"/>
          </a:p>
        </p:txBody>
      </p:sp>
      <p:sp>
        <p:nvSpPr>
          <p:cNvPr id="183" name="Textfeld 182"/>
          <p:cNvSpPr txBox="1"/>
          <p:nvPr/>
        </p:nvSpPr>
        <p:spPr>
          <a:xfrm>
            <a:off x="4991697" y="652348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Ersthelfer</a:t>
            </a:r>
            <a:endParaRPr lang="de-DE" sz="1000" dirty="0"/>
          </a:p>
        </p:txBody>
      </p:sp>
      <p:pic>
        <p:nvPicPr>
          <p:cNvPr id="18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1244" y="5600111"/>
            <a:ext cx="195084" cy="126313"/>
          </a:xfrm>
          <a:prstGeom prst="rect">
            <a:avLst/>
          </a:prstGeom>
          <a:noFill/>
        </p:spPr>
      </p:pic>
      <p:sp>
        <p:nvSpPr>
          <p:cNvPr id="91" name="Textfeld 90"/>
          <p:cNvSpPr txBox="1"/>
          <p:nvPr/>
        </p:nvSpPr>
        <p:spPr>
          <a:xfrm>
            <a:off x="6869293" y="1673282"/>
            <a:ext cx="1211695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Herr M. Eiche </a:t>
            </a:r>
          </a:p>
          <a:p>
            <a:r>
              <a:rPr lang="de-DE" sz="1200" dirty="0" smtClean="0"/>
              <a:t>Scherpunkt:</a:t>
            </a:r>
          </a:p>
          <a:p>
            <a:r>
              <a:rPr lang="de-DE" sz="1200" dirty="0" smtClean="0"/>
              <a:t>Elektromontage</a:t>
            </a:r>
          </a:p>
          <a:p>
            <a:endParaRPr lang="de-DE" sz="1200" dirty="0"/>
          </a:p>
        </p:txBody>
      </p:sp>
      <p:cxnSp>
        <p:nvCxnSpPr>
          <p:cNvPr id="43" name="Gerade Verbindung 42"/>
          <p:cNvCxnSpPr>
            <a:stCxn id="91" idx="0"/>
            <a:endCxn id="91" idx="0"/>
          </p:cNvCxnSpPr>
          <p:nvPr/>
        </p:nvCxnSpPr>
        <p:spPr>
          <a:xfrm>
            <a:off x="7475141" y="16732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endCxn id="91" idx="0"/>
          </p:cNvCxnSpPr>
          <p:nvPr/>
        </p:nvCxnSpPr>
        <p:spPr>
          <a:xfrm>
            <a:off x="7409354" y="1591028"/>
            <a:ext cx="65787" cy="822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feld 114"/>
          <p:cNvSpPr txBox="1"/>
          <p:nvPr/>
        </p:nvSpPr>
        <p:spPr>
          <a:xfrm>
            <a:off x="7025876" y="2678723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H. </a:t>
            </a:r>
            <a:r>
              <a:rPr lang="de-DE" sz="1000" dirty="0" err="1" smtClean="0"/>
              <a:t>Mörchen</a:t>
            </a:r>
            <a:endParaRPr lang="de-DE" sz="1000" dirty="0"/>
          </a:p>
        </p:txBody>
      </p:sp>
      <p:sp>
        <p:nvSpPr>
          <p:cNvPr id="117" name="Textfeld 116"/>
          <p:cNvSpPr txBox="1"/>
          <p:nvPr/>
        </p:nvSpPr>
        <p:spPr>
          <a:xfrm>
            <a:off x="7025876" y="2996952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H. </a:t>
            </a:r>
            <a:r>
              <a:rPr lang="de-DE" sz="1000" dirty="0" err="1" smtClean="0"/>
              <a:t>Mushoff</a:t>
            </a:r>
            <a:endParaRPr lang="de-DE" sz="1000" dirty="0"/>
          </a:p>
        </p:txBody>
      </p:sp>
      <p:pic>
        <p:nvPicPr>
          <p:cNvPr id="12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5683" y="6568050"/>
            <a:ext cx="195084" cy="126313"/>
          </a:xfrm>
          <a:prstGeom prst="rect">
            <a:avLst/>
          </a:prstGeom>
          <a:noFill/>
        </p:spPr>
      </p:pic>
      <p:sp>
        <p:nvSpPr>
          <p:cNvPr id="124" name="Textfeld 123"/>
          <p:cNvSpPr txBox="1"/>
          <p:nvPr/>
        </p:nvSpPr>
        <p:spPr>
          <a:xfrm>
            <a:off x="1061504" y="5888283"/>
            <a:ext cx="829303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T. </a:t>
            </a:r>
            <a:r>
              <a:rPr lang="de-DE" sz="1000" dirty="0" err="1" smtClean="0"/>
              <a:t>Kemkes</a:t>
            </a:r>
            <a:endParaRPr lang="de-DE" sz="1000" dirty="0"/>
          </a:p>
        </p:txBody>
      </p:sp>
      <p:pic>
        <p:nvPicPr>
          <p:cNvPr id="12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912" y="6026755"/>
            <a:ext cx="142499" cy="92266"/>
          </a:xfrm>
          <a:prstGeom prst="rect">
            <a:avLst/>
          </a:prstGeom>
          <a:noFill/>
        </p:spPr>
      </p:pic>
      <p:pic>
        <p:nvPicPr>
          <p:cNvPr id="12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8169" y="3553893"/>
            <a:ext cx="160597" cy="103983"/>
          </a:xfrm>
          <a:prstGeom prst="rect">
            <a:avLst/>
          </a:prstGeom>
          <a:noFill/>
        </p:spPr>
      </p:pic>
      <p:pic>
        <p:nvPicPr>
          <p:cNvPr id="12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274" y="4359588"/>
            <a:ext cx="175334" cy="113526"/>
          </a:xfrm>
          <a:prstGeom prst="rect">
            <a:avLst/>
          </a:prstGeom>
          <a:noFill/>
        </p:spPr>
      </p:pic>
      <p:pic>
        <p:nvPicPr>
          <p:cNvPr id="13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6413" y="1788562"/>
            <a:ext cx="142499" cy="92266"/>
          </a:xfrm>
          <a:prstGeom prst="rect">
            <a:avLst/>
          </a:prstGeom>
          <a:noFill/>
        </p:spPr>
      </p:pic>
      <p:pic>
        <p:nvPicPr>
          <p:cNvPr id="13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3448027" y="1732311"/>
            <a:ext cx="158125" cy="102384"/>
          </a:xfrm>
          <a:prstGeom prst="rect">
            <a:avLst/>
          </a:prstGeom>
          <a:noFill/>
        </p:spPr>
      </p:pic>
      <p:pic>
        <p:nvPicPr>
          <p:cNvPr id="13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4261" y="1996515"/>
            <a:ext cx="142499" cy="92266"/>
          </a:xfrm>
          <a:prstGeom prst="rect">
            <a:avLst/>
          </a:prstGeom>
          <a:noFill/>
        </p:spPr>
      </p:pic>
      <p:pic>
        <p:nvPicPr>
          <p:cNvPr id="13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7108" y="4664626"/>
            <a:ext cx="142499" cy="92266"/>
          </a:xfrm>
          <a:prstGeom prst="rect">
            <a:avLst/>
          </a:prstGeom>
          <a:noFill/>
        </p:spPr>
      </p:pic>
      <p:pic>
        <p:nvPicPr>
          <p:cNvPr id="13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072" y="3505977"/>
            <a:ext cx="142499" cy="92266"/>
          </a:xfrm>
          <a:prstGeom prst="rect">
            <a:avLst/>
          </a:prstGeom>
          <a:noFill/>
        </p:spPr>
      </p:pic>
      <p:pic>
        <p:nvPicPr>
          <p:cNvPr id="13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164" y="4374231"/>
            <a:ext cx="142499" cy="92266"/>
          </a:xfrm>
          <a:prstGeom prst="rect">
            <a:avLst/>
          </a:prstGeom>
          <a:noFill/>
        </p:spPr>
      </p:pic>
      <p:pic>
        <p:nvPicPr>
          <p:cNvPr id="13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7219" y="4073993"/>
            <a:ext cx="142499" cy="92266"/>
          </a:xfrm>
          <a:prstGeom prst="rect">
            <a:avLst/>
          </a:prstGeom>
          <a:noFill/>
        </p:spPr>
      </p:pic>
      <p:pic>
        <p:nvPicPr>
          <p:cNvPr id="13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807" y="4128174"/>
            <a:ext cx="142499" cy="92266"/>
          </a:xfrm>
          <a:prstGeom prst="rect">
            <a:avLst/>
          </a:prstGeom>
          <a:noFill/>
        </p:spPr>
      </p:pic>
      <p:pic>
        <p:nvPicPr>
          <p:cNvPr id="13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3455" y="4408351"/>
            <a:ext cx="142499" cy="92266"/>
          </a:xfrm>
          <a:prstGeom prst="rect">
            <a:avLst/>
          </a:prstGeom>
          <a:noFill/>
        </p:spPr>
      </p:pic>
      <p:pic>
        <p:nvPicPr>
          <p:cNvPr id="14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6253" y="3486390"/>
            <a:ext cx="142499" cy="92266"/>
          </a:xfrm>
          <a:prstGeom prst="rect">
            <a:avLst/>
          </a:prstGeom>
          <a:noFill/>
        </p:spPr>
      </p:pic>
      <p:pic>
        <p:nvPicPr>
          <p:cNvPr id="14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9056" y="4374231"/>
            <a:ext cx="142499" cy="92266"/>
          </a:xfrm>
          <a:prstGeom prst="rect">
            <a:avLst/>
          </a:prstGeom>
          <a:noFill/>
        </p:spPr>
      </p:pic>
      <p:pic>
        <p:nvPicPr>
          <p:cNvPr id="14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1189" y="2688704"/>
            <a:ext cx="142499" cy="92266"/>
          </a:xfrm>
          <a:prstGeom prst="rect">
            <a:avLst/>
          </a:prstGeom>
          <a:noFill/>
        </p:spPr>
      </p:pic>
      <p:pic>
        <p:nvPicPr>
          <p:cNvPr id="14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416" y="5165835"/>
            <a:ext cx="142499" cy="92266"/>
          </a:xfrm>
          <a:prstGeom prst="rect">
            <a:avLst/>
          </a:prstGeom>
          <a:noFill/>
        </p:spPr>
      </p:pic>
      <p:pic>
        <p:nvPicPr>
          <p:cNvPr id="14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383" y="5452770"/>
            <a:ext cx="142499" cy="92266"/>
          </a:xfrm>
          <a:prstGeom prst="rect">
            <a:avLst/>
          </a:prstGeom>
          <a:noFill/>
        </p:spPr>
      </p:pic>
      <p:pic>
        <p:nvPicPr>
          <p:cNvPr id="14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837" y="5724797"/>
            <a:ext cx="142499" cy="92266"/>
          </a:xfrm>
          <a:prstGeom prst="rect">
            <a:avLst/>
          </a:prstGeom>
          <a:noFill/>
        </p:spPr>
      </p:pic>
      <p:pic>
        <p:nvPicPr>
          <p:cNvPr id="14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6797" y="5367686"/>
            <a:ext cx="142499" cy="92266"/>
          </a:xfrm>
          <a:prstGeom prst="rect">
            <a:avLst/>
          </a:prstGeom>
          <a:noFill/>
        </p:spPr>
      </p:pic>
      <p:pic>
        <p:nvPicPr>
          <p:cNvPr id="14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331" y="3469507"/>
            <a:ext cx="142499" cy="92266"/>
          </a:xfrm>
          <a:prstGeom prst="rect">
            <a:avLst/>
          </a:prstGeom>
          <a:noFill/>
        </p:spPr>
      </p:pic>
      <p:pic>
        <p:nvPicPr>
          <p:cNvPr id="14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7054" y="3486390"/>
            <a:ext cx="142499" cy="92266"/>
          </a:xfrm>
          <a:prstGeom prst="rect">
            <a:avLst/>
          </a:prstGeom>
          <a:noFill/>
        </p:spPr>
      </p:pic>
      <p:pic>
        <p:nvPicPr>
          <p:cNvPr id="14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598" y="4101786"/>
            <a:ext cx="142499" cy="92266"/>
          </a:xfrm>
          <a:prstGeom prst="rect">
            <a:avLst/>
          </a:prstGeom>
          <a:noFill/>
        </p:spPr>
      </p:pic>
      <p:pic>
        <p:nvPicPr>
          <p:cNvPr id="15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6995" y="3734853"/>
            <a:ext cx="142499" cy="92266"/>
          </a:xfrm>
          <a:prstGeom prst="rect">
            <a:avLst/>
          </a:prstGeom>
          <a:noFill/>
        </p:spPr>
      </p:pic>
      <p:pic>
        <p:nvPicPr>
          <p:cNvPr id="15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0729" y="3747876"/>
            <a:ext cx="142499" cy="92266"/>
          </a:xfrm>
          <a:prstGeom prst="rect">
            <a:avLst/>
          </a:prstGeom>
          <a:noFill/>
        </p:spPr>
      </p:pic>
      <p:pic>
        <p:nvPicPr>
          <p:cNvPr id="15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7806" y="3521360"/>
            <a:ext cx="142499" cy="92266"/>
          </a:xfrm>
          <a:prstGeom prst="rect">
            <a:avLst/>
          </a:prstGeom>
          <a:noFill/>
        </p:spPr>
      </p:pic>
      <p:pic>
        <p:nvPicPr>
          <p:cNvPr id="15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3762" y="3505977"/>
            <a:ext cx="142499" cy="92266"/>
          </a:xfrm>
          <a:prstGeom prst="rect">
            <a:avLst/>
          </a:prstGeom>
          <a:noFill/>
        </p:spPr>
      </p:pic>
      <p:pic>
        <p:nvPicPr>
          <p:cNvPr id="15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3058" y="3988410"/>
            <a:ext cx="142499" cy="92266"/>
          </a:xfrm>
          <a:prstGeom prst="rect">
            <a:avLst/>
          </a:prstGeom>
          <a:noFill/>
        </p:spPr>
      </p:pic>
      <p:pic>
        <p:nvPicPr>
          <p:cNvPr id="15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1757" y="3747876"/>
            <a:ext cx="142499" cy="92266"/>
          </a:xfrm>
          <a:prstGeom prst="rect">
            <a:avLst/>
          </a:prstGeom>
          <a:noFill/>
        </p:spPr>
      </p:pic>
      <p:pic>
        <p:nvPicPr>
          <p:cNvPr id="15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0726" y="3725449"/>
            <a:ext cx="142499" cy="92266"/>
          </a:xfrm>
          <a:prstGeom prst="rect">
            <a:avLst/>
          </a:prstGeom>
          <a:noFill/>
        </p:spPr>
      </p:pic>
      <p:pic>
        <p:nvPicPr>
          <p:cNvPr id="158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6652" y="5852484"/>
            <a:ext cx="142499" cy="92266"/>
          </a:xfrm>
          <a:prstGeom prst="rect">
            <a:avLst/>
          </a:prstGeom>
          <a:noFill/>
        </p:spPr>
      </p:pic>
      <p:pic>
        <p:nvPicPr>
          <p:cNvPr id="16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3292" y="5195205"/>
            <a:ext cx="142499" cy="92266"/>
          </a:xfrm>
          <a:prstGeom prst="rect">
            <a:avLst/>
          </a:prstGeom>
          <a:noFill/>
        </p:spPr>
      </p:pic>
      <p:pic>
        <p:nvPicPr>
          <p:cNvPr id="163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5600" y="4862779"/>
            <a:ext cx="142499" cy="92266"/>
          </a:xfrm>
          <a:prstGeom prst="rect">
            <a:avLst/>
          </a:prstGeom>
          <a:noFill/>
        </p:spPr>
      </p:pic>
      <p:pic>
        <p:nvPicPr>
          <p:cNvPr id="16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3761" y="3802427"/>
            <a:ext cx="142499" cy="92266"/>
          </a:xfrm>
          <a:prstGeom prst="rect">
            <a:avLst/>
          </a:prstGeom>
          <a:noFill/>
        </p:spPr>
      </p:pic>
      <p:pic>
        <p:nvPicPr>
          <p:cNvPr id="167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3568" y="1743357"/>
            <a:ext cx="142499" cy="92266"/>
          </a:xfrm>
          <a:prstGeom prst="rect">
            <a:avLst/>
          </a:prstGeom>
          <a:noFill/>
        </p:spPr>
      </p:pic>
      <p:pic>
        <p:nvPicPr>
          <p:cNvPr id="169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609" y="3802427"/>
            <a:ext cx="142499" cy="92266"/>
          </a:xfrm>
          <a:prstGeom prst="rect">
            <a:avLst/>
          </a:prstGeom>
          <a:noFill/>
        </p:spPr>
      </p:pic>
      <p:pic>
        <p:nvPicPr>
          <p:cNvPr id="174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7692" y="4088658"/>
            <a:ext cx="142499" cy="92266"/>
          </a:xfrm>
          <a:prstGeom prst="rect">
            <a:avLst/>
          </a:prstGeom>
          <a:noFill/>
        </p:spPr>
      </p:pic>
      <p:pic>
        <p:nvPicPr>
          <p:cNvPr id="175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8047" y="4081460"/>
            <a:ext cx="142499" cy="92266"/>
          </a:xfrm>
          <a:prstGeom prst="rect">
            <a:avLst/>
          </a:prstGeom>
          <a:noFill/>
        </p:spPr>
      </p:pic>
      <p:pic>
        <p:nvPicPr>
          <p:cNvPr id="17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9505" y="4088658"/>
            <a:ext cx="142499" cy="92266"/>
          </a:xfrm>
          <a:prstGeom prst="rect">
            <a:avLst/>
          </a:prstGeom>
          <a:noFill/>
        </p:spPr>
      </p:pic>
      <p:sp>
        <p:nvSpPr>
          <p:cNvPr id="178" name="Textfeld 177"/>
          <p:cNvSpPr txBox="1"/>
          <p:nvPr/>
        </p:nvSpPr>
        <p:spPr>
          <a:xfrm>
            <a:off x="1078104" y="3988410"/>
            <a:ext cx="98285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E. </a:t>
            </a:r>
            <a:r>
              <a:rPr lang="de-DE" sz="1000" dirty="0" err="1" smtClean="0"/>
              <a:t>Seymen</a:t>
            </a:r>
            <a:endParaRPr lang="de-DE" sz="1000" dirty="0"/>
          </a:p>
        </p:txBody>
      </p:sp>
      <p:sp>
        <p:nvSpPr>
          <p:cNvPr id="179" name="Textfeld 178"/>
          <p:cNvSpPr txBox="1"/>
          <p:nvPr/>
        </p:nvSpPr>
        <p:spPr>
          <a:xfrm>
            <a:off x="2156817" y="4570624"/>
            <a:ext cx="92884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R. Sommer</a:t>
            </a:r>
            <a:endParaRPr lang="de-DE" sz="1000" dirty="0"/>
          </a:p>
        </p:txBody>
      </p:sp>
      <p:pic>
        <p:nvPicPr>
          <p:cNvPr id="181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9925" y="5842151"/>
            <a:ext cx="142499" cy="92266"/>
          </a:xfrm>
          <a:prstGeom prst="rect">
            <a:avLst/>
          </a:prstGeom>
          <a:noFill/>
        </p:spPr>
      </p:pic>
      <p:pic>
        <p:nvPicPr>
          <p:cNvPr id="182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754" y="4073993"/>
            <a:ext cx="142499" cy="92266"/>
          </a:xfrm>
          <a:prstGeom prst="rect">
            <a:avLst/>
          </a:prstGeom>
          <a:noFill/>
        </p:spPr>
      </p:pic>
      <p:pic>
        <p:nvPicPr>
          <p:cNvPr id="18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030" y="6204353"/>
            <a:ext cx="195084" cy="126313"/>
          </a:xfrm>
          <a:prstGeom prst="rect">
            <a:avLst/>
          </a:prstGeom>
          <a:noFill/>
        </p:spPr>
      </p:pic>
      <p:pic>
        <p:nvPicPr>
          <p:cNvPr id="190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1177" y="4664743"/>
            <a:ext cx="195084" cy="126313"/>
          </a:xfrm>
          <a:prstGeom prst="rect">
            <a:avLst/>
          </a:prstGeom>
          <a:noFill/>
        </p:spPr>
      </p:pic>
      <p:pic>
        <p:nvPicPr>
          <p:cNvPr id="196" name="Picture 1" descr="C:\Users\Holger Niewint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5947" y="1743357"/>
            <a:ext cx="195084" cy="126313"/>
          </a:xfrm>
          <a:prstGeom prst="rect">
            <a:avLst/>
          </a:prstGeom>
          <a:noFill/>
        </p:spPr>
      </p:pic>
      <p:sp>
        <p:nvSpPr>
          <p:cNvPr id="197" name="Rechteck 196"/>
          <p:cNvSpPr/>
          <p:nvPr/>
        </p:nvSpPr>
        <p:spPr>
          <a:xfrm rot="10800000" flipV="1">
            <a:off x="2314906" y="6397297"/>
            <a:ext cx="2183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Bei Bedarf erfolgt Personalgestellung durch andere Betriebsstätten</a:t>
            </a:r>
          </a:p>
        </p:txBody>
      </p:sp>
      <p:sp>
        <p:nvSpPr>
          <p:cNvPr id="199" name="Textfeld 198"/>
          <p:cNvSpPr txBox="1"/>
          <p:nvPr/>
        </p:nvSpPr>
        <p:spPr>
          <a:xfrm>
            <a:off x="3118833" y="4581128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</a:t>
            </a:r>
            <a:r>
              <a:rPr lang="de-DE" sz="1000" dirty="0" err="1" smtClean="0"/>
              <a:t>Gurjahn</a:t>
            </a:r>
            <a:endParaRPr lang="de-DE" sz="1000" dirty="0"/>
          </a:p>
        </p:txBody>
      </p:sp>
      <p:sp>
        <p:nvSpPr>
          <p:cNvPr id="201" name="Textfeld 200"/>
          <p:cNvSpPr txBox="1"/>
          <p:nvPr/>
        </p:nvSpPr>
        <p:spPr>
          <a:xfrm>
            <a:off x="3142937" y="4860209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</a:t>
            </a:r>
            <a:r>
              <a:rPr lang="de-DE" sz="1000" dirty="0" err="1" smtClean="0"/>
              <a:t>Gutke</a:t>
            </a:r>
            <a:endParaRPr lang="de-DE" sz="1000" dirty="0"/>
          </a:p>
        </p:txBody>
      </p:sp>
      <p:sp>
        <p:nvSpPr>
          <p:cNvPr id="202" name="Textfeld 201"/>
          <p:cNvSpPr txBox="1"/>
          <p:nvPr/>
        </p:nvSpPr>
        <p:spPr>
          <a:xfrm>
            <a:off x="1077571" y="4522450"/>
            <a:ext cx="996583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A. Aydogdu</a:t>
            </a:r>
            <a:endParaRPr lang="de-DE" sz="1000" dirty="0"/>
          </a:p>
        </p:txBody>
      </p:sp>
      <p:sp>
        <p:nvSpPr>
          <p:cNvPr id="159" name="Textfeld 158"/>
          <p:cNvSpPr txBox="1"/>
          <p:nvPr/>
        </p:nvSpPr>
        <p:spPr>
          <a:xfrm>
            <a:off x="5742582" y="4182983"/>
            <a:ext cx="757026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A. </a:t>
            </a:r>
            <a:r>
              <a:rPr lang="de-DE" sz="1000" dirty="0" err="1" smtClean="0"/>
              <a:t>Özalp</a:t>
            </a:r>
            <a:endParaRPr lang="de-DE" sz="1000" dirty="0"/>
          </a:p>
        </p:txBody>
      </p:sp>
      <p:sp>
        <p:nvSpPr>
          <p:cNvPr id="161" name="Textfeld 160"/>
          <p:cNvSpPr txBox="1"/>
          <p:nvPr/>
        </p:nvSpPr>
        <p:spPr>
          <a:xfrm>
            <a:off x="3169789" y="5183749"/>
            <a:ext cx="1008112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M. Geiler</a:t>
            </a:r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Bildschirmpräsentation (4:3)</PresentationFormat>
  <Paragraphs>259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Holger Niewint</dc:creator>
  <cp:lastModifiedBy>Christoph Stadie</cp:lastModifiedBy>
  <cp:revision>107</cp:revision>
  <cp:lastPrinted>2016-08-27T14:08:16Z</cp:lastPrinted>
  <dcterms:created xsi:type="dcterms:W3CDTF">2014-08-20T11:54:15Z</dcterms:created>
  <dcterms:modified xsi:type="dcterms:W3CDTF">2016-08-27T14:10:24Z</dcterms:modified>
</cp:coreProperties>
</file>